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4"/>
  </p:notesMasterIdLst>
  <p:sldIdLst>
    <p:sldId id="256" r:id="rId2"/>
    <p:sldId id="262" r:id="rId3"/>
    <p:sldId id="263" r:id="rId4"/>
    <p:sldId id="264" r:id="rId5"/>
    <p:sldId id="400" r:id="rId6"/>
    <p:sldId id="265" r:id="rId7"/>
    <p:sldId id="266" r:id="rId8"/>
    <p:sldId id="257" r:id="rId9"/>
    <p:sldId id="258" r:id="rId10"/>
    <p:sldId id="259" r:id="rId11"/>
    <p:sldId id="260" r:id="rId12"/>
    <p:sldId id="261" r:id="rId13"/>
    <p:sldId id="398" r:id="rId14"/>
    <p:sldId id="341" r:id="rId15"/>
    <p:sldId id="267" r:id="rId16"/>
    <p:sldId id="342" r:id="rId17"/>
    <p:sldId id="343" r:id="rId18"/>
    <p:sldId id="278" r:id="rId19"/>
    <p:sldId id="324" r:id="rId20"/>
    <p:sldId id="374" r:id="rId21"/>
    <p:sldId id="371" r:id="rId22"/>
    <p:sldId id="372" r:id="rId23"/>
    <p:sldId id="399" r:id="rId24"/>
    <p:sldId id="282" r:id="rId25"/>
    <p:sldId id="397" r:id="rId26"/>
    <p:sldId id="268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9" r:id="rId36"/>
    <p:sldId id="401" r:id="rId37"/>
    <p:sldId id="402" r:id="rId38"/>
    <p:sldId id="403" r:id="rId39"/>
    <p:sldId id="404" r:id="rId40"/>
    <p:sldId id="405" r:id="rId41"/>
    <p:sldId id="406" r:id="rId42"/>
    <p:sldId id="370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711" autoAdjust="0"/>
  </p:normalViewPr>
  <p:slideViewPr>
    <p:cSldViewPr>
      <p:cViewPr varScale="1">
        <p:scale>
          <a:sx n="104" d="100"/>
          <a:sy n="104" d="100"/>
        </p:scale>
        <p:origin x="-5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6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94800-3584-4667-9F71-988AAAA60F7F}" type="datetimeFigureOut">
              <a:rPr lang="en-US" smtClean="0"/>
              <a:t>3/3/2013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1C67D-5C42-4AB2-BB97-E912AFA62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41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025159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86DA61-3651-4F56-A0B6-ABB0C1A15753}" type="slidenum">
              <a:rPr lang="en-GB"/>
              <a:pPr/>
              <a:t>16</a:t>
            </a:fld>
            <a:endParaRPr lang="en-GB"/>
          </a:p>
        </p:txBody>
      </p:sp>
      <p:sp>
        <p:nvSpPr>
          <p:cNvPr id="135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5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82D7EA-DB31-4E08-AD53-D45E2FD4F657}" type="slidenum">
              <a:rPr lang="en-GB"/>
              <a:pPr/>
              <a:t>17</a:t>
            </a:fld>
            <a:endParaRPr lang="en-GB"/>
          </a:p>
        </p:txBody>
      </p:sp>
      <p:sp>
        <p:nvSpPr>
          <p:cNvPr id="136193" name="Text Box 1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endParaRPr lang="en-GB" sz="1200"/>
          </a:p>
        </p:txBody>
      </p:sp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endParaRPr lang="en-GB" sz="1200"/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6" name="Rectangle 4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B9F03451-E71F-4457-BE10-7C50B8C885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6306980"/>
            <a:ext cx="1828800" cy="481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E23A-F299-421F-95C0-E00C1CC25A60}" type="datetimeFigureOut">
              <a:rPr lang="en-US" smtClean="0"/>
              <a:t>3/3/2013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3451-E71F-4457-BE10-7C50B8C8857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E23A-F299-421F-95C0-E00C1CC25A60}" type="datetimeFigureOut">
              <a:rPr lang="en-US" smtClean="0"/>
              <a:t>3/3/2013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3451-E71F-4457-BE10-7C50B8C8857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E23A-F299-421F-95C0-E00C1CC25A60}" type="datetimeFigureOut">
              <a:rPr lang="en-US" smtClean="0"/>
              <a:t>3/3/2013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3451-E71F-4457-BE10-7C50B8C8857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E23A-F299-421F-95C0-E00C1CC25A60}" type="datetimeFigureOut">
              <a:rPr lang="en-US" smtClean="0"/>
              <a:t>3/3/2013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3451-E71F-4457-BE10-7C50B8C8857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327717"/>
            <a:ext cx="182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E23A-F299-421F-95C0-E00C1CC25A60}" type="datetimeFigureOut">
              <a:rPr lang="en-US" smtClean="0"/>
              <a:t>3/3/2013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3451-E71F-4457-BE10-7C50B8C8857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E23A-F299-421F-95C0-E00C1CC25A60}" type="datetimeFigureOut">
              <a:rPr lang="en-US" smtClean="0"/>
              <a:t>3/3/2013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3451-E71F-4457-BE10-7C50B8C8857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E23A-F299-421F-95C0-E00C1CC25A60}" type="datetimeFigureOut">
              <a:rPr lang="en-US" smtClean="0"/>
              <a:t>3/3/2013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3451-E71F-4457-BE10-7C50B8C8857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E23A-F299-421F-95C0-E00C1CC25A60}" type="datetimeFigureOut">
              <a:rPr lang="en-US" smtClean="0"/>
              <a:t>3/3/2013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3451-E71F-4457-BE10-7C50B8C8857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E23A-F299-421F-95C0-E00C1CC25A60}" type="datetimeFigureOut">
              <a:rPr lang="en-US" smtClean="0"/>
              <a:t>3/3/2013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3451-E71F-4457-BE10-7C50B8C8857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E23A-F299-421F-95C0-E00C1CC25A60}" type="datetimeFigureOut">
              <a:rPr lang="en-US" smtClean="0"/>
              <a:t>3/3/2013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3451-E71F-4457-BE10-7C50B8C8857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2A2E23A-F299-421F-95C0-E00C1CC25A60}" type="datetimeFigureOut">
              <a:rPr lang="en-US" smtClean="0"/>
              <a:t>3/3/2013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9F03451-E71F-4457-BE10-7C50B8C8857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740" y="6286394"/>
            <a:ext cx="182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95800"/>
            <a:ext cx="7696200" cy="1371600"/>
          </a:xfrm>
        </p:spPr>
        <p:txBody>
          <a:bodyPr/>
          <a:lstStyle/>
          <a:p>
            <a:pPr algn="ctr">
              <a:lnSpc>
                <a:spcPts val="7000"/>
              </a:lnSpc>
            </a:pPr>
            <a:r>
              <a:rPr lang="en-US" sz="9600" dirty="0" smtClean="0">
                <a:latin typeface="Traffic" pitchFamily="82" charset="0"/>
              </a:rPr>
              <a:t>S</a:t>
            </a:r>
            <a:r>
              <a:rPr lang="en-US" sz="5400" dirty="0" smtClean="0"/>
              <a:t>mart   </a:t>
            </a:r>
            <a:r>
              <a:rPr lang="en-US" sz="9600" dirty="0" smtClean="0">
                <a:latin typeface="Traffic" pitchFamily="82" charset="0"/>
              </a:rPr>
              <a:t>C</a:t>
            </a:r>
            <a:r>
              <a:rPr lang="en-US" sz="5400" dirty="0" smtClean="0"/>
              <a:t>ontrol   </a:t>
            </a:r>
            <a:r>
              <a:rPr lang="en-US" sz="9600" dirty="0" smtClean="0">
                <a:latin typeface="Traffic" pitchFamily="82" charset="0"/>
              </a:rPr>
              <a:t>S</a:t>
            </a:r>
            <a:r>
              <a:rPr lang="en-US" sz="5400" dirty="0" smtClean="0"/>
              <a:t>ystems</a:t>
            </a:r>
            <a:endParaRPr lang="en-US" sz="5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0"/>
            <a:ext cx="5486400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11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– Key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267200"/>
          </a:xfrm>
        </p:spPr>
        <p:txBody>
          <a:bodyPr/>
          <a:lstStyle/>
          <a:p>
            <a:r>
              <a:rPr lang="en-US" dirty="0" smtClean="0"/>
              <a:t>1990’s</a:t>
            </a:r>
          </a:p>
          <a:p>
            <a:pPr lvl="1"/>
            <a:r>
              <a:rPr lang="en-US" dirty="0" smtClean="0"/>
              <a:t>SoftPLC </a:t>
            </a:r>
            <a:r>
              <a:rPr lang="en-US" dirty="0" smtClean="0"/>
              <a:t>Programmable Automation Controllers</a:t>
            </a:r>
            <a:endParaRPr lang="en-US" dirty="0" smtClean="0"/>
          </a:p>
          <a:p>
            <a:pPr lvl="1"/>
            <a:r>
              <a:rPr lang="en-US" dirty="0" smtClean="0"/>
              <a:t>Tealware I/O</a:t>
            </a:r>
          </a:p>
          <a:p>
            <a:pPr lvl="1"/>
            <a:r>
              <a:rPr lang="en-US" dirty="0" smtClean="0"/>
              <a:t>Changed company name to SoftPLC Corporation</a:t>
            </a:r>
          </a:p>
          <a:p>
            <a:r>
              <a:rPr lang="en-US" dirty="0" smtClean="0"/>
              <a:t>2000’s</a:t>
            </a:r>
          </a:p>
          <a:p>
            <a:pPr lvl="1"/>
            <a:r>
              <a:rPr lang="en-US" dirty="0" smtClean="0"/>
              <a:t>Gatecraft™ </a:t>
            </a:r>
            <a:r>
              <a:rPr lang="en-US" dirty="0" smtClean="0"/>
              <a:t>Linux O/S and Ethernet products</a:t>
            </a:r>
          </a:p>
          <a:p>
            <a:pPr lvl="1"/>
            <a:r>
              <a:rPr lang="en-US" dirty="0" smtClean="0"/>
              <a:t>SmartBoard® </a:t>
            </a:r>
            <a:r>
              <a:rPr lang="en-US" dirty="0" smtClean="0"/>
              <a:t>&amp; Smart product family</a:t>
            </a:r>
          </a:p>
          <a:p>
            <a:pPr lvl="1"/>
            <a:r>
              <a:rPr lang="en-US" dirty="0" smtClean="0"/>
              <a:t>SoftPLC Web </a:t>
            </a:r>
            <a:r>
              <a:rPr lang="en-US" dirty="0" smtClean="0"/>
              <a:t>Studio</a:t>
            </a:r>
          </a:p>
          <a:p>
            <a:pPr lvl="1"/>
            <a:r>
              <a:rPr lang="en-US" dirty="0" smtClean="0"/>
              <a:t>SoftPLC Micro RTUs</a:t>
            </a:r>
            <a:endParaRPr lang="en-US" dirty="0" smtClean="0"/>
          </a:p>
          <a:p>
            <a:pPr lvl="1"/>
            <a:r>
              <a:rPr lang="en-US" dirty="0" err="1" smtClean="0"/>
              <a:t>TagWell</a:t>
            </a:r>
            <a:r>
              <a:rPr lang="en-US" dirty="0" smtClean="0"/>
              <a:t>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62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Corporate 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0"/>
            <a:ext cx="8001000" cy="4114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Inventors &amp; Innovators</a:t>
            </a:r>
          </a:p>
          <a:p>
            <a:pPr lvl="1"/>
            <a:r>
              <a:rPr lang="en-US" dirty="0" smtClean="0"/>
              <a:t>Many industry first software features/functions</a:t>
            </a:r>
          </a:p>
          <a:p>
            <a:pPr lvl="1"/>
            <a:r>
              <a:rPr lang="en-US" dirty="0" smtClean="0"/>
              <a:t>Embrace &amp; provide open architecture technologies</a:t>
            </a:r>
          </a:p>
          <a:p>
            <a:pPr lvl="1"/>
            <a:r>
              <a:rPr lang="en-US" dirty="0" smtClean="0"/>
              <a:t>Apply computer technologies to industrial automation market</a:t>
            </a:r>
            <a:endParaRPr lang="en-US" dirty="0"/>
          </a:p>
          <a:p>
            <a:r>
              <a:rPr lang="en-US" dirty="0" smtClean="0"/>
              <a:t>Focused market offering – specialize in industrial automation products</a:t>
            </a:r>
          </a:p>
          <a:p>
            <a:pPr lvl="1"/>
            <a:r>
              <a:rPr lang="en-US" dirty="0" smtClean="0"/>
              <a:t>Experts in embedded software </a:t>
            </a:r>
            <a:r>
              <a:rPr lang="en-US" sz="1800" i="1" dirty="0" smtClean="0"/>
              <a:t>(e.g.: I/O drivers, networking, operating systems)</a:t>
            </a:r>
          </a:p>
          <a:p>
            <a:pPr lvl="1"/>
            <a:r>
              <a:rPr lang="en-US" dirty="0" smtClean="0"/>
              <a:t>Reliability &amp; Determinism comes first</a:t>
            </a:r>
          </a:p>
          <a:p>
            <a:r>
              <a:rPr lang="en-US" dirty="0" smtClean="0"/>
              <a:t>Treasure customer feedback</a:t>
            </a:r>
          </a:p>
          <a:p>
            <a:pPr lvl="1"/>
            <a:r>
              <a:rPr lang="en-US" dirty="0" smtClean="0"/>
              <a:t>React quickly to customer requests</a:t>
            </a:r>
          </a:p>
        </p:txBody>
      </p:sp>
    </p:spTree>
    <p:extLst>
      <p:ext uri="{BB962C8B-B14F-4D97-AF65-F5344CB8AC3E}">
        <p14:creationId xmlns:p14="http://schemas.microsoft.com/office/powerpoint/2010/main" val="61175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Corporate 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Excel in customer support services</a:t>
            </a:r>
          </a:p>
          <a:p>
            <a:pPr lvl="1"/>
            <a:r>
              <a:rPr lang="en-US" dirty="0" smtClean="0"/>
              <a:t>No “case numbers”</a:t>
            </a:r>
          </a:p>
          <a:p>
            <a:pPr lvl="1"/>
            <a:r>
              <a:rPr lang="en-US" dirty="0" smtClean="0"/>
              <a:t>Support staff are field experienced application engineers</a:t>
            </a:r>
          </a:p>
          <a:p>
            <a:pPr lvl="1"/>
            <a:r>
              <a:rPr lang="en-US" i="1" dirty="0" smtClean="0"/>
              <a:t>“I can’t remember a time in the last 20 years that a vendor went to the lengths that SoftPLC Corp. did to ensure our projects were a success.”  </a:t>
            </a:r>
            <a:r>
              <a:rPr lang="en-US" sz="1400" dirty="0" smtClean="0"/>
              <a:t>(</a:t>
            </a:r>
            <a:r>
              <a:rPr lang="en-US" sz="1400" dirty="0" smtClean="0"/>
              <a:t>US Army Corps of Engineers)</a:t>
            </a:r>
            <a:endParaRPr lang="en-US" sz="1400" dirty="0" smtClean="0"/>
          </a:p>
          <a:p>
            <a:r>
              <a:rPr lang="en-US" sz="2200" dirty="0" smtClean="0"/>
              <a:t>Worldwide network of technical distributors &amp; system integrators for local support</a:t>
            </a:r>
          </a:p>
          <a:p>
            <a:r>
              <a:rPr lang="en-US" sz="2200" dirty="0" smtClean="0"/>
              <a:t>24-7/365 support available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2657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181600"/>
            <a:ext cx="6781800" cy="990600"/>
          </a:xfrm>
        </p:spPr>
        <p:txBody>
          <a:bodyPr/>
          <a:lstStyle/>
          <a:p>
            <a:r>
              <a:rPr lang="en-US" dirty="0" smtClean="0"/>
              <a:t>Customers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57200"/>
            <a:ext cx="8077200" cy="4800600"/>
          </a:xfrm>
        </p:spPr>
        <p:txBody>
          <a:bodyPr/>
          <a:lstStyle/>
          <a:p>
            <a:r>
              <a:rPr lang="en-US" dirty="0" smtClean="0"/>
              <a:t>SoftPLC Customers can be found in a wide variety of industries world-wide</a:t>
            </a:r>
          </a:p>
          <a:p>
            <a:pPr lvl="1"/>
            <a:r>
              <a:rPr lang="en-US" dirty="0" smtClean="0"/>
              <a:t>Wood/Paper – </a:t>
            </a:r>
            <a:r>
              <a:rPr lang="en-US" sz="1800" dirty="0" smtClean="0"/>
              <a:t>Boise Cascade, Weyerhaeuser, Int’l Paper, Bowater...</a:t>
            </a:r>
          </a:p>
          <a:p>
            <a:pPr lvl="1"/>
            <a:r>
              <a:rPr lang="en-US" dirty="0" smtClean="0"/>
              <a:t>Food/Beverage –</a:t>
            </a:r>
            <a:r>
              <a:rPr lang="en-US" sz="1800" dirty="0" smtClean="0"/>
              <a:t>Safeway, Kraft, Pacific Shrimp, </a:t>
            </a:r>
            <a:r>
              <a:rPr lang="en-US" sz="1800" dirty="0" err="1" smtClean="0"/>
              <a:t>TeePak</a:t>
            </a:r>
            <a:r>
              <a:rPr lang="en-US" sz="1800" dirty="0" smtClean="0"/>
              <a:t>, Coca-Cola…</a:t>
            </a:r>
          </a:p>
          <a:p>
            <a:pPr lvl="1"/>
            <a:r>
              <a:rPr lang="en-US" dirty="0" smtClean="0"/>
              <a:t>Transportation – </a:t>
            </a:r>
            <a:r>
              <a:rPr lang="en-US" sz="1800" dirty="0" smtClean="0"/>
              <a:t>Ford, Detroit Diesel, GM, </a:t>
            </a:r>
            <a:r>
              <a:rPr lang="en-US" sz="1800" dirty="0" err="1" smtClean="0"/>
              <a:t>Schenck</a:t>
            </a:r>
            <a:r>
              <a:rPr lang="en-US" sz="1800" dirty="0" smtClean="0"/>
              <a:t>, Lockheed, Toyota…</a:t>
            </a:r>
          </a:p>
          <a:p>
            <a:pPr lvl="1"/>
            <a:r>
              <a:rPr lang="en-US" dirty="0" smtClean="0"/>
              <a:t>Quarries/Materials – </a:t>
            </a:r>
            <a:r>
              <a:rPr lang="en-US" sz="1800" dirty="0" err="1" smtClean="0"/>
              <a:t>Tilcon</a:t>
            </a:r>
            <a:r>
              <a:rPr lang="en-US" sz="1800" dirty="0" smtClean="0"/>
              <a:t>, </a:t>
            </a:r>
            <a:r>
              <a:rPr lang="en-US" sz="1800" dirty="0" err="1" smtClean="0"/>
              <a:t>LaFarge</a:t>
            </a:r>
            <a:r>
              <a:rPr lang="en-US" sz="1800" dirty="0" smtClean="0"/>
              <a:t>, Smurfit, Cadman…</a:t>
            </a:r>
          </a:p>
          <a:p>
            <a:pPr lvl="1"/>
            <a:r>
              <a:rPr lang="en-US" dirty="0" smtClean="0"/>
              <a:t>Power – </a:t>
            </a:r>
            <a:r>
              <a:rPr lang="en-US" sz="1800" dirty="0" smtClean="0"/>
              <a:t>USBR, Detroit Edison, </a:t>
            </a:r>
            <a:r>
              <a:rPr lang="en-US" sz="1800" dirty="0" err="1" smtClean="0"/>
              <a:t>Dracena</a:t>
            </a:r>
            <a:r>
              <a:rPr lang="en-US" sz="1400" dirty="0" smtClean="0"/>
              <a:t>, </a:t>
            </a:r>
            <a:r>
              <a:rPr lang="en-US" sz="1800" dirty="0" smtClean="0"/>
              <a:t>NW Natural Gas, SCADA </a:t>
            </a:r>
            <a:r>
              <a:rPr lang="en-US" sz="1800" dirty="0" err="1" smtClean="0"/>
              <a:t>Solns</a:t>
            </a:r>
            <a:r>
              <a:rPr lang="en-US" sz="1800" dirty="0" smtClean="0"/>
              <a:t>…</a:t>
            </a:r>
          </a:p>
          <a:p>
            <a:pPr lvl="1"/>
            <a:r>
              <a:rPr lang="en-US" dirty="0" smtClean="0"/>
              <a:t>Water – </a:t>
            </a:r>
            <a:r>
              <a:rPr lang="en-US" sz="1800" dirty="0" err="1" smtClean="0"/>
              <a:t>Ebasco</a:t>
            </a:r>
            <a:r>
              <a:rPr lang="en-US" sz="1800" dirty="0" smtClean="0"/>
              <a:t>, Taiwan Water, Miami-Dade County, City of Diamond IL…</a:t>
            </a:r>
            <a:endParaRPr lang="en-US" sz="1800" dirty="0"/>
          </a:p>
          <a:p>
            <a:pPr lvl="1"/>
            <a:r>
              <a:rPr lang="en-US" dirty="0" err="1" smtClean="0"/>
              <a:t>Pharma</a:t>
            </a:r>
            <a:r>
              <a:rPr lang="en-US" dirty="0" smtClean="0"/>
              <a:t>/Semi-Con – </a:t>
            </a:r>
            <a:r>
              <a:rPr lang="en-US" sz="1800" dirty="0" smtClean="0"/>
              <a:t>Quest Labs, Bayer, 3M, Panasonic, </a:t>
            </a:r>
            <a:r>
              <a:rPr lang="en-US" sz="1800" dirty="0" err="1" smtClean="0"/>
              <a:t>ThermoBiostar</a:t>
            </a:r>
            <a:r>
              <a:rPr lang="en-US" sz="1800" dirty="0" smtClean="0"/>
              <a:t>…</a:t>
            </a:r>
            <a:endParaRPr lang="en-US" dirty="0" smtClean="0"/>
          </a:p>
          <a:p>
            <a:pPr lvl="1"/>
            <a:r>
              <a:rPr lang="en-US" dirty="0" err="1" smtClean="0"/>
              <a:t>PetroChem</a:t>
            </a:r>
            <a:r>
              <a:rPr lang="en-US" dirty="0" smtClean="0"/>
              <a:t> – </a:t>
            </a:r>
            <a:r>
              <a:rPr lang="en-US" sz="1800" dirty="0" smtClean="0"/>
              <a:t>BP, GE Plastics, China Petroleum, Shell, Dresser, Formosa…</a:t>
            </a:r>
            <a:r>
              <a:rPr lang="en-US" dirty="0" smtClean="0"/>
              <a:t>  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etals –</a:t>
            </a:r>
            <a:r>
              <a:rPr lang="en-US" sz="1800" dirty="0" err="1" smtClean="0"/>
              <a:t>ArcelorMittal</a:t>
            </a:r>
            <a:r>
              <a:rPr lang="en-US" sz="1800" dirty="0" smtClean="0"/>
              <a:t>, Alcoa, </a:t>
            </a:r>
            <a:r>
              <a:rPr lang="en-US" sz="1800" dirty="0" err="1" smtClean="0"/>
              <a:t>Valesul</a:t>
            </a:r>
            <a:r>
              <a:rPr lang="en-US" sz="1800" dirty="0" smtClean="0"/>
              <a:t> Aluminum, Midwest Metals…</a:t>
            </a:r>
          </a:p>
          <a:p>
            <a:pPr lvl="1"/>
            <a:r>
              <a:rPr lang="en-US" i="1" dirty="0" smtClean="0"/>
              <a:t>and many more!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1570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Story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533400"/>
            <a:ext cx="8305800" cy="4724400"/>
          </a:xfrm>
        </p:spPr>
        <p:txBody>
          <a:bodyPr/>
          <a:lstStyle/>
          <a:p>
            <a:pPr lvl="0"/>
            <a:r>
              <a:rPr lang="en-US" dirty="0"/>
              <a:t>1996-ongoing:  US Army Corps of Engineers </a:t>
            </a:r>
            <a:endParaRPr lang="en-US" dirty="0" smtClean="0"/>
          </a:p>
          <a:p>
            <a:pPr lvl="1"/>
            <a:r>
              <a:rPr lang="en-US" dirty="0" smtClean="0"/>
              <a:t>Selected </a:t>
            </a:r>
            <a:r>
              <a:rPr lang="en-US" dirty="0"/>
              <a:t>SoftPLC to replace old DCS system for hydroelectric </a:t>
            </a:r>
            <a:r>
              <a:rPr lang="en-US" dirty="0" smtClean="0"/>
              <a:t>controls after intense evaluation of controllers &amp; I/O products</a:t>
            </a:r>
            <a:endParaRPr lang="en-US" dirty="0"/>
          </a:p>
          <a:p>
            <a:pPr lvl="2"/>
            <a:r>
              <a:rPr lang="en-US" dirty="0" smtClean="0"/>
              <a:t>Currently &gt;300 PLC's for unit controls, fish </a:t>
            </a:r>
            <a:r>
              <a:rPr lang="en-US" dirty="0" err="1" smtClean="0"/>
              <a:t>mgmt</a:t>
            </a:r>
            <a:r>
              <a:rPr lang="en-US" dirty="0" smtClean="0"/>
              <a:t>, navigation locks…</a:t>
            </a:r>
            <a:endParaRPr lang="en-US" sz="1800" i="1" dirty="0"/>
          </a:p>
          <a:p>
            <a:pPr lvl="2"/>
            <a:r>
              <a:rPr lang="en-US" dirty="0"/>
              <a:t>Each program </a:t>
            </a:r>
            <a:r>
              <a:rPr lang="en-US" dirty="0" smtClean="0"/>
              <a:t>~10K </a:t>
            </a:r>
            <a:r>
              <a:rPr lang="en-US" dirty="0"/>
              <a:t>rungs of logic, </a:t>
            </a:r>
            <a:r>
              <a:rPr lang="en-US" dirty="0" smtClean="0"/>
              <a:t>some have </a:t>
            </a:r>
            <a:r>
              <a:rPr lang="en-US" dirty="0"/>
              <a:t>over 100K rungs</a:t>
            </a:r>
          </a:p>
          <a:p>
            <a:pPr lvl="1"/>
            <a:r>
              <a:rPr lang="en-US" dirty="0"/>
              <a:t>Due to project success, SoftPLC was selected in 2009 for Grand Coulee Dam upgrade by </a:t>
            </a:r>
            <a:r>
              <a:rPr lang="en-US" dirty="0" smtClean="0"/>
              <a:t>US </a:t>
            </a:r>
            <a:r>
              <a:rPr lang="en-US" dirty="0"/>
              <a:t>Bureau of Reclamation</a:t>
            </a:r>
          </a:p>
          <a:p>
            <a:pPr lvl="2"/>
            <a:r>
              <a:rPr lang="en-US" dirty="0"/>
              <a:t>Largest power plant in the </a:t>
            </a:r>
            <a:r>
              <a:rPr lang="en-US" dirty="0" smtClean="0"/>
              <a:t>USA, 3</a:t>
            </a:r>
            <a:r>
              <a:rPr lang="en-US" baseline="30000" dirty="0" smtClean="0"/>
              <a:t>rd</a:t>
            </a:r>
            <a:r>
              <a:rPr lang="en-US" dirty="0" smtClean="0"/>
              <a:t> largest in world</a:t>
            </a:r>
            <a:r>
              <a:rPr lang="en-US" i="1" dirty="0" smtClean="0"/>
              <a:t> (7GW)</a:t>
            </a:r>
          </a:p>
          <a:p>
            <a:pPr lvl="2"/>
            <a:r>
              <a:rPr lang="en-US" dirty="0" smtClean="0"/>
              <a:t>Also pumps water to irrigate eastern half of Washington state</a:t>
            </a:r>
          </a:p>
          <a:p>
            <a:pPr lvl="2"/>
            <a:r>
              <a:rPr lang="en-US" dirty="0" smtClean="0"/>
              <a:t>Using SoftPLC Web Studio HMI’s on this project too</a:t>
            </a:r>
            <a:endParaRPr lang="en-US" dirty="0"/>
          </a:p>
          <a:p>
            <a:pPr lvl="1"/>
            <a:r>
              <a:rPr lang="en-US" dirty="0" smtClean="0"/>
              <a:t>Combined, SoftPLC is used to generate over 5% of US power and </a:t>
            </a:r>
            <a:r>
              <a:rPr lang="en-US" dirty="0" smtClean="0"/>
              <a:t>19% </a:t>
            </a:r>
            <a:r>
              <a:rPr lang="en-US" dirty="0" smtClean="0"/>
              <a:t>of US Hydropower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034980"/>
            <a:ext cx="3657600" cy="1078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79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3581400"/>
            <a:ext cx="7543800" cy="1676400"/>
          </a:xfrm>
        </p:spPr>
        <p:txBody>
          <a:bodyPr/>
          <a:lstStyle/>
          <a:p>
            <a:r>
              <a:rPr lang="en-US" dirty="0" smtClean="0"/>
              <a:t>SoftPLC PAC’s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62000" y="5181600"/>
            <a:ext cx="6858000" cy="914400"/>
          </a:xfrm>
        </p:spPr>
        <p:txBody>
          <a:bodyPr/>
          <a:lstStyle/>
          <a:p>
            <a:r>
              <a:rPr lang="en-US" dirty="0" smtClean="0"/>
              <a:t>Features/Functions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3206"/>
            <a:ext cx="2378075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"/>
            <a:ext cx="2000250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531778"/>
            <a:ext cx="1672590" cy="130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0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D4D05-5374-46F6-934F-86B29BCDF89D}" type="slidenum">
              <a:rPr lang="en-US"/>
              <a:pPr/>
              <a:t>16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533400"/>
            <a:ext cx="7696200" cy="43434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SoftPLC </a:t>
            </a:r>
            <a:r>
              <a:rPr lang="en-GB" dirty="0" smtClean="0"/>
              <a:t>is control software that turns </a:t>
            </a:r>
            <a:r>
              <a:rPr lang="en-GB" dirty="0"/>
              <a:t>an </a:t>
            </a:r>
            <a:r>
              <a:rPr lang="en-GB" dirty="0" smtClean="0"/>
              <a:t>embedded </a:t>
            </a:r>
            <a:r>
              <a:rPr lang="en-GB" dirty="0"/>
              <a:t>computer into an open architecture </a:t>
            </a:r>
            <a:r>
              <a:rPr lang="en-GB" dirty="0" smtClean="0"/>
              <a:t>PAC </a:t>
            </a:r>
            <a:endParaRPr lang="en-GB" dirty="0"/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First “PAC” </a:t>
            </a:r>
            <a:r>
              <a:rPr lang="en-GB" sz="1800" i="1" dirty="0"/>
              <a:t>(Programmable Automation Controller)</a:t>
            </a:r>
            <a:r>
              <a:rPr lang="en-GB" sz="1800" dirty="0"/>
              <a:t> </a:t>
            </a:r>
            <a:r>
              <a:rPr lang="en-GB" dirty="0"/>
              <a:t>on the market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Embedded software, runs on </a:t>
            </a:r>
            <a:r>
              <a:rPr lang="en-GB" dirty="0" smtClean="0"/>
              <a:t>dedicated “</a:t>
            </a:r>
            <a:r>
              <a:rPr lang="en-GB" dirty="0"/>
              <a:t>headless” systems</a:t>
            </a:r>
            <a:r>
              <a:rPr lang="en-GB" sz="2100" dirty="0"/>
              <a:t> </a:t>
            </a:r>
            <a:r>
              <a:rPr lang="en-GB" sz="1800" i="1" dirty="0"/>
              <a:t>(</a:t>
            </a:r>
            <a:r>
              <a:rPr lang="en-GB" sz="1800" i="1" dirty="0" err="1"/>
              <a:t>eg</a:t>
            </a:r>
            <a:r>
              <a:rPr lang="en-GB" sz="1800" i="1" dirty="0"/>
              <a:t>: no monitor, keyboard…)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Provides features of proprietary PLC’s (I/O control, PID) </a:t>
            </a:r>
            <a:r>
              <a:rPr lang="en-GB" u="sng" dirty="0">
                <a:solidFill>
                  <a:srgbClr val="FF0066"/>
                </a:solidFill>
              </a:rPr>
              <a:t>PLUS</a:t>
            </a:r>
            <a:r>
              <a:rPr lang="en-GB" dirty="0"/>
              <a:t> features of computers </a:t>
            </a:r>
            <a:r>
              <a:rPr lang="en-GB" sz="1800" i="1" dirty="0"/>
              <a:t>(flexibility, networking, speed)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Programming/Addressing </a:t>
            </a:r>
            <a:r>
              <a:rPr lang="en-GB" dirty="0" smtClean="0"/>
              <a:t>modelled </a:t>
            </a:r>
            <a:r>
              <a:rPr lang="en-GB" dirty="0"/>
              <a:t>after A-B PLC’s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A-B PLC “on steroids”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A-B </a:t>
            </a:r>
            <a:r>
              <a:rPr lang="en-GB" dirty="0"/>
              <a:t>users </a:t>
            </a:r>
            <a:r>
              <a:rPr lang="en-GB" dirty="0" smtClean="0"/>
              <a:t>need no training and have an </a:t>
            </a:r>
            <a:r>
              <a:rPr lang="en-GB" dirty="0"/>
              <a:t>easy, affordable upgrade </a:t>
            </a:r>
            <a:r>
              <a:rPr lang="en-GB" dirty="0" smtClean="0"/>
              <a:t>path to a modern, feature-rich, low-cost solution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“What is a SoftPLC?”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50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par>
              <p:cTn id="2" fill="hold">
                <p:stCondLst>
                  <p:cond delay="0"/>
                </p:stCondLst>
                <p:childTnLst>
                  <p:animEffect transition="in" filter="box(out)">
                    <p:cBhvr>
                      <p:cTn id="3" dur="1000"/>
                      <p:tgtEl>
                        <p:sldTgt/>
                      </p:tgtEl>
                    </p:cBhvr>
                  </p:animEffect>
                </p:childTnLst>
              </p:cTn>
            </p:par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8CFFF-D4BA-4892-A9B4-C6374DB0AFA4}" type="slidenum">
              <a:rPr lang="en-US"/>
              <a:pPr/>
              <a:t>17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533400"/>
            <a:ext cx="8001000" cy="43434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/>
              <a:t>SoftPLC’s</a:t>
            </a:r>
            <a:r>
              <a:rPr lang="en-GB" dirty="0"/>
              <a:t> are </a:t>
            </a:r>
            <a:r>
              <a:rPr lang="en-GB" b="1" dirty="0">
                <a:solidFill>
                  <a:srgbClr val="FF0000"/>
                </a:solidFill>
              </a:rPr>
              <a:t>not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PLC’s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Better communications and data handling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Advanced features – even beyond proprietary PAC’s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Truly open architecture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/>
              <a:t>SoftPLC’s</a:t>
            </a:r>
            <a:r>
              <a:rPr lang="en-GB" dirty="0"/>
              <a:t> are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not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PC-based controllers</a:t>
            </a:r>
          </a:p>
          <a:p>
            <a:pPr lvl="1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Deterministic scan</a:t>
            </a:r>
            <a:r>
              <a:rPr lang="en-GB" sz="1800" i="1" dirty="0"/>
              <a:t> (“hard” </a:t>
            </a:r>
            <a:r>
              <a:rPr lang="en-GB" sz="1800" i="1" dirty="0" err="1"/>
              <a:t>realtime</a:t>
            </a:r>
            <a:r>
              <a:rPr lang="en-GB" sz="1800" i="1" dirty="0"/>
              <a:t>) 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Online run-mode program changes </a:t>
            </a:r>
          </a:p>
          <a:p>
            <a:pPr lvl="1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Troubleshooting tools like PLC</a:t>
            </a:r>
            <a:r>
              <a:rPr lang="en-GB" sz="1800" i="1" dirty="0"/>
              <a:t> (Runtime Fault </a:t>
            </a:r>
            <a:r>
              <a:rPr lang="en-GB" sz="1800" i="1" dirty="0" smtClean="0"/>
              <a:t>detection, </a:t>
            </a:r>
            <a:r>
              <a:rPr lang="en-GB" sz="1800" i="1" dirty="0"/>
              <a:t>I/O Forcing)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Runs on embedded Linux, no </a:t>
            </a:r>
            <a:r>
              <a:rPr lang="en-GB" dirty="0" smtClean="0"/>
              <a:t>Windows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All </a:t>
            </a:r>
            <a:r>
              <a:rPr lang="en-GB" dirty="0" err="1" smtClean="0"/>
              <a:t>SoftPLC’s</a:t>
            </a:r>
            <a:r>
              <a:rPr lang="en-GB" dirty="0" smtClean="0"/>
              <a:t> have same firmware – only hardware differs from model to model</a:t>
            </a:r>
            <a:r>
              <a:rPr lang="en-GB" sz="1800" i="1" dirty="0" smtClean="0"/>
              <a:t> (</a:t>
            </a:r>
            <a:r>
              <a:rPr lang="en-GB" sz="1800" i="1" dirty="0" err="1" smtClean="0"/>
              <a:t>eg</a:t>
            </a:r>
            <a:r>
              <a:rPr lang="en-GB" sz="1800" i="1" dirty="0" smtClean="0"/>
              <a:t>: # of ports, memory, CPU speed)</a:t>
            </a:r>
            <a:endParaRPr lang="en-GB" sz="18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953000"/>
            <a:ext cx="6781800" cy="1219200"/>
          </a:xfrm>
        </p:spPr>
        <p:txBody>
          <a:bodyPr/>
          <a:lstStyle/>
          <a:p>
            <a:r>
              <a:rPr lang="en-US" dirty="0" smtClean="0"/>
              <a:t>“What is a SoftPLC?”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9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par>
              <p:cTn id="2" fill="hold">
                <p:stCondLst>
                  <p:cond delay="0"/>
                </p:stCondLst>
                <p:childTnLst>
                  <p:animEffect transition="in" filter="box(out)">
                    <p:cBhvr>
                      <p:cTn id="3" dur="1000"/>
                      <p:tgtEl>
                        <p:sldTgt/>
                      </p:tgtEl>
                    </p:cBhvr>
                  </p:animEffect>
                </p:childTnLst>
              </p:cTn>
            </p:par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3657600"/>
            <a:ext cx="7543800" cy="1295400"/>
          </a:xfrm>
        </p:spPr>
        <p:txBody>
          <a:bodyPr/>
          <a:lstStyle/>
          <a:p>
            <a:r>
              <a:rPr lang="en-US" dirty="0" smtClean="0"/>
              <a:t>SoftPLC PACs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7620000" cy="914400"/>
          </a:xfrm>
        </p:spPr>
        <p:txBody>
          <a:bodyPr/>
          <a:lstStyle/>
          <a:p>
            <a:r>
              <a:rPr lang="en-US" dirty="0" smtClean="0"/>
              <a:t>Hardware Models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3206"/>
            <a:ext cx="2378075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"/>
            <a:ext cx="2000250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531778"/>
            <a:ext cx="1672590" cy="130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6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SoftPLC’s</a:t>
            </a:r>
            <a:r>
              <a:rPr lang="en-US" dirty="0" smtClean="0"/>
              <a:t> SmartBoard</a:t>
            </a:r>
            <a:r>
              <a:rPr lang="en-US" sz="3400" baseline="60000" dirty="0" smtClean="0"/>
              <a:t>®</a:t>
            </a:r>
            <a:endParaRPr lang="en-US" sz="3400" baseline="60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143000"/>
            <a:ext cx="7543800" cy="4114800"/>
          </a:xfrm>
        </p:spPr>
        <p:txBody>
          <a:bodyPr/>
          <a:lstStyle/>
          <a:p>
            <a:r>
              <a:rPr lang="en-US" dirty="0" smtClean="0"/>
              <a:t>All SoftPLC “Smart” products are based on the SmartBoard</a:t>
            </a:r>
            <a:r>
              <a:rPr lang="en-US" baseline="50000" dirty="0" smtClean="0"/>
              <a:t>®</a:t>
            </a:r>
            <a:r>
              <a:rPr lang="en-US" dirty="0" smtClean="0"/>
              <a:t> design</a:t>
            </a:r>
          </a:p>
          <a:p>
            <a:r>
              <a:rPr lang="en-US" dirty="0" smtClean="0"/>
              <a:t>Rugged</a:t>
            </a:r>
            <a:r>
              <a:rPr lang="en-US" dirty="0" smtClean="0"/>
              <a:t>, compact, low-cost and powerful </a:t>
            </a:r>
            <a:r>
              <a:rPr lang="en-US" dirty="0" smtClean="0"/>
              <a:t>platform</a:t>
            </a:r>
          </a:p>
          <a:p>
            <a:pPr lvl="1"/>
            <a:r>
              <a:rPr lang="en-US" dirty="0" smtClean="0"/>
              <a:t>Extensive communication options for Gateway applications</a:t>
            </a:r>
            <a:endParaRPr lang="en-US" dirty="0" smtClean="0"/>
          </a:p>
          <a:p>
            <a:pPr lvl="1"/>
            <a:r>
              <a:rPr lang="en-US" dirty="0"/>
              <a:t>Low power requirements </a:t>
            </a:r>
            <a:r>
              <a:rPr lang="en-US" sz="2400" i="1" dirty="0"/>
              <a:t>(2-5W based on options</a:t>
            </a:r>
            <a:r>
              <a:rPr lang="en-US" sz="2400" i="1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SmartBoard </a:t>
            </a:r>
            <a:r>
              <a:rPr lang="en-US" dirty="0"/>
              <a:t>includes “hooks” for easy customization for OEM </a:t>
            </a:r>
            <a:r>
              <a:rPr lang="en-US" dirty="0" smtClean="0"/>
              <a:t>applications</a:t>
            </a:r>
          </a:p>
          <a:p>
            <a:r>
              <a:rPr lang="en-US" dirty="0"/>
              <a:t>Metal enclosure, DIN-rail or panel mount</a:t>
            </a:r>
          </a:p>
          <a:p>
            <a:pPr lvl="1"/>
            <a:r>
              <a:rPr lang="en-US" dirty="0"/>
              <a:t>Compact size</a:t>
            </a:r>
            <a:r>
              <a:rPr lang="en-US" sz="2000" i="1" dirty="0"/>
              <a:t> (146.1 x 152.4 x 38.1 mm</a:t>
            </a:r>
            <a:r>
              <a:rPr lang="en-US" sz="2000" i="1" dirty="0" smtClean="0"/>
              <a:t>)</a:t>
            </a:r>
            <a:endParaRPr lang="en-US" sz="20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136" y="228600"/>
            <a:ext cx="1860864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26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7308" y="4267200"/>
            <a:ext cx="7543800" cy="1219200"/>
          </a:xfrm>
        </p:spPr>
        <p:txBody>
          <a:bodyPr/>
          <a:lstStyle/>
          <a:p>
            <a:r>
              <a:rPr lang="en-US" dirty="0" smtClean="0"/>
              <a:t>Product line overview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" y="354330"/>
            <a:ext cx="2377440" cy="193167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81000"/>
            <a:ext cx="762000" cy="1226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90600"/>
            <a:ext cx="2000250" cy="1337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1524000" cy="142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" y="2534602"/>
            <a:ext cx="7183755" cy="1808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50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5105400"/>
            <a:ext cx="8153400" cy="1143000"/>
          </a:xfrm>
        </p:spPr>
        <p:txBody>
          <a:bodyPr/>
          <a:lstStyle/>
          <a:p>
            <a:r>
              <a:rPr lang="en-US" dirty="0" smtClean="0"/>
              <a:t>Smart SoftPLC I/O Interfaces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457200"/>
            <a:ext cx="6940296" cy="4572000"/>
          </a:xfrm>
        </p:spPr>
        <p:txBody>
          <a:bodyPr/>
          <a:lstStyle/>
          <a:p>
            <a:r>
              <a:rPr lang="en-US" dirty="0" smtClean="0"/>
              <a:t>Selectable I/O interfaces</a:t>
            </a:r>
          </a:p>
          <a:p>
            <a:pPr lvl="1"/>
            <a:r>
              <a:rPr lang="en-US" dirty="0" smtClean="0"/>
              <a:t>Local Tealware Interfaces</a:t>
            </a:r>
          </a:p>
          <a:p>
            <a:pPr lvl="2"/>
            <a:r>
              <a:rPr lang="en-US" dirty="0" smtClean="0"/>
              <a:t>Backplane3 supports any 3 modules directly mounted on CPU</a:t>
            </a:r>
          </a:p>
          <a:p>
            <a:pPr lvl="2"/>
            <a:r>
              <a:rPr lang="en-US" dirty="0" smtClean="0"/>
              <a:t>LocalPorts supports up to 12 Tealware racks, up to 30’ from CPU</a:t>
            </a:r>
          </a:p>
          <a:p>
            <a:pPr lvl="1"/>
            <a:r>
              <a:rPr lang="en-US" dirty="0" smtClean="0"/>
              <a:t>Remote I/O</a:t>
            </a:r>
          </a:p>
          <a:p>
            <a:pPr lvl="2"/>
            <a:r>
              <a:rPr lang="en-US" dirty="0" smtClean="0"/>
              <a:t>Ethernet (e.g.: ModbusTCP)</a:t>
            </a:r>
          </a:p>
          <a:p>
            <a:pPr lvl="2"/>
            <a:r>
              <a:rPr lang="en-US" dirty="0" smtClean="0"/>
              <a:t>Serial (e.g.: Modbus)</a:t>
            </a:r>
          </a:p>
          <a:p>
            <a:pPr lvl="2"/>
            <a:r>
              <a:rPr lang="en-US" dirty="0" smtClean="0"/>
              <a:t>A-B RIO</a:t>
            </a:r>
          </a:p>
          <a:p>
            <a:pPr lvl="1"/>
            <a:r>
              <a:rPr lang="en-US" dirty="0" smtClean="0"/>
              <a:t>Bus I/O via PCI-104 interfaces</a:t>
            </a:r>
            <a:r>
              <a:rPr lang="en-US" sz="1800" i="1" dirty="0" smtClean="0"/>
              <a:t> (e.g.: Profibus, DeviceNet)</a:t>
            </a:r>
          </a:p>
          <a:p>
            <a:pPr lvl="2"/>
            <a:r>
              <a:rPr lang="en-US" dirty="0" smtClean="0"/>
              <a:t>Supports up to 3 interface cards</a:t>
            </a:r>
          </a:p>
        </p:txBody>
      </p:sp>
      <p:pic>
        <p:nvPicPr>
          <p:cNvPr id="1026" name="Picture 2" descr="C:\Users\cindy\Desktop\Backplane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indy\Desktop\LocalPor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920" y="16002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indy\Desktop\Backplane3modul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208" y="482600"/>
            <a:ext cx="89119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504" y="3048000"/>
            <a:ext cx="1072896" cy="107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49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619" y="5410200"/>
            <a:ext cx="7543800" cy="838200"/>
          </a:xfrm>
        </p:spPr>
        <p:txBody>
          <a:bodyPr>
            <a:noAutofit/>
          </a:bodyPr>
          <a:lstStyle/>
          <a:p>
            <a:r>
              <a:rPr lang="en-US" dirty="0" smtClean="0"/>
              <a:t>SmartBoard Internals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1047750"/>
            <a:ext cx="4957762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71600" y="1752600"/>
            <a:ext cx="7874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Enet 1</a:t>
            </a:r>
          </a:p>
          <a:p>
            <a:pPr marL="0" marR="0" lvl="0" indent="0" algn="ctr" defTabSz="91440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LAN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71600" y="2195513"/>
            <a:ext cx="78740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Enet 2</a:t>
            </a:r>
          </a:p>
          <a:p>
            <a:pPr marL="0" marR="0" lvl="0" indent="0" algn="ctr" defTabSz="91440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LAN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371600" y="2646363"/>
            <a:ext cx="78740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Enet 3</a:t>
            </a:r>
          </a:p>
          <a:p>
            <a:pPr marL="0" marR="0" lvl="0" indent="0" algn="ctr" defTabSz="91440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LAN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371600" y="3076575"/>
            <a:ext cx="7620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WAN (PoE)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990600" y="1219200"/>
            <a:ext cx="457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GB" sz="16000">
                <a:latin typeface="Arial Narrow" pitchFamily="34" charset="0"/>
              </a:rPr>
              <a:t>}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28600" y="2205038"/>
            <a:ext cx="993775" cy="99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10/100MB ManagedEthernet Switch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04800" y="4344988"/>
            <a:ext cx="145256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Fiber Connector</a:t>
            </a:r>
          </a:p>
          <a:p>
            <a:pPr marL="0" marR="0" lvl="0" indent="0" algn="r" defTabSz="91440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en-GB" sz="12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(optional)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990600" y="533400"/>
            <a:ext cx="1108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14~48VDC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Power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514600" y="1828800"/>
            <a:ext cx="2133600" cy="457200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SuperCap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~60 days battery-free RTC power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987005" y="457200"/>
            <a:ext cx="12192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COM 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2-4</a:t>
            </a:r>
          </a:p>
          <a:p>
            <a:pPr marL="0" marR="0" lvl="0" indent="0" algn="ctr" defTabSz="91440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200" kern="0" dirty="0" smtClean="0"/>
              <a:t>RS-232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 rot="16200000">
            <a:off x="4242254" y="432252"/>
            <a:ext cx="430893" cy="1295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/>
            <a:r>
              <a:rPr lang="en-GB" sz="8800" dirty="0">
                <a:solidFill>
                  <a:srgbClr val="FF0000"/>
                </a:solidFill>
                <a:latin typeface="Arial Narrow" pitchFamily="34" charset="0"/>
              </a:rPr>
              <a:t>}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978144" y="381000"/>
            <a:ext cx="1172369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COM 1</a:t>
            </a:r>
          </a:p>
          <a:p>
            <a:pPr marL="0" marR="0" lvl="0" indent="0" algn="ctr" defTabSz="91440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(RS-232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)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7315200" y="811213"/>
            <a:ext cx="1327150" cy="11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COM 6</a:t>
            </a:r>
          </a:p>
          <a:p>
            <a:pPr marL="0" marR="0" lvl="0" indent="0" algn="ctr" defTabSz="91440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Phone Modem,</a:t>
            </a:r>
          </a:p>
          <a:p>
            <a:pPr marL="0" marR="0" lvl="0" indent="0" algn="ctr" defTabSz="91440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RS/485, or other </a:t>
            </a:r>
          </a:p>
          <a:p>
            <a:pPr marL="0" marR="0" lvl="0" indent="0" algn="ctr" defTabSz="91440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serial to RJ-11</a:t>
            </a:r>
            <a:r>
              <a:rPr kumimoji="0" lang="en-GB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en-GB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</a:t>
            </a:r>
            <a:r>
              <a:rPr kumimoji="0" lang="en-GB" sz="11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eg</a:t>
            </a:r>
            <a:r>
              <a:rPr kumimoji="0" lang="en-GB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: A-B RIO)</a:t>
            </a:r>
          </a:p>
          <a:p>
            <a:pPr marL="0" marR="0" lvl="0" indent="0" algn="ctr" defTabSz="91440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3.3V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5000625" y="3965575"/>
            <a:ext cx="1244600" cy="377825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3333"/>
                </a:solidFill>
                <a:effectLst/>
                <a:uLnTx/>
                <a:uFillTx/>
                <a:latin typeface="Arial" charset="0"/>
              </a:rPr>
              <a:t>PCI-104</a:t>
            </a:r>
          </a:p>
          <a:p>
            <a:pPr marL="0" marR="0" lvl="0" indent="0" algn="ctr" defTabSz="91440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3333"/>
                </a:solidFill>
                <a:effectLst/>
                <a:uLnTx/>
                <a:uFillTx/>
                <a:latin typeface="Arial" charset="0"/>
              </a:rPr>
              <a:t>Bus Interface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5546725" y="2971800"/>
            <a:ext cx="701675" cy="239713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FPGA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876800" y="2054225"/>
            <a:ext cx="658812" cy="384175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63MB</a:t>
            </a:r>
          </a:p>
          <a:p>
            <a:pPr marL="0" marR="0" lvl="0" indent="0" algn="ctr" defTabSz="91440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SDRAM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3286125" y="2378075"/>
            <a:ext cx="752475" cy="365125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20 pin</a:t>
            </a:r>
          </a:p>
          <a:p>
            <a:pPr marL="0" marR="0" lvl="0" indent="0" algn="ctr" defTabSz="91440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JTAG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7315200" y="4191000"/>
            <a:ext cx="137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(32) lines</a:t>
            </a:r>
          </a:p>
          <a:p>
            <a:pPr marL="0" marR="0" lvl="0" indent="0" algn="ctr" defTabSz="91440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FPGA I/O (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3.3V) </a:t>
            </a:r>
          </a:p>
          <a:p>
            <a:pPr marL="0" marR="0" lvl="0" indent="0" algn="ctr" defTabSz="91440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+3.3 &amp; 5V power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4400550" y="2559050"/>
            <a:ext cx="1009650" cy="412750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166MHz ARM9 CPU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7620000" y="3352800"/>
            <a:ext cx="1057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(2) LED's tied to FPGA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6934200" y="2971800"/>
            <a:ext cx="609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GB" sz="14000">
                <a:latin typeface="Arial Narrow" pitchFamily="34" charset="0"/>
              </a:rPr>
              <a:t>}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5892800" y="2362200"/>
            <a:ext cx="812800" cy="381000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4MB</a:t>
            </a:r>
          </a:p>
          <a:p>
            <a:pPr marL="0" marR="0" lvl="0" indent="0" algn="ctr" defTabSz="91440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Boot Flash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7086600" y="27432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(5) GPIO </a:t>
            </a:r>
          </a:p>
          <a:p>
            <a:pPr marL="0" marR="0" lvl="0" indent="0" algn="ctr" defTabSz="91440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(3) FPGA I/O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6934200" y="2514600"/>
            <a:ext cx="41433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4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}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4648200" y="3232150"/>
            <a:ext cx="609600" cy="349250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SPI &amp; 3.3V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2667000" y="4621213"/>
            <a:ext cx="3463925" cy="331787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25W sourcing P/S (12W in 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PoE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 mode)</a:t>
            </a:r>
          </a:p>
        </p:txBody>
      </p:sp>
      <p:sp>
        <p:nvSpPr>
          <p:cNvPr id="31" name="Freeform 31"/>
          <p:cNvSpPr>
            <a:spLocks/>
          </p:cNvSpPr>
          <p:nvPr/>
        </p:nvSpPr>
        <p:spPr bwMode="auto">
          <a:xfrm>
            <a:off x="6245226" y="1643063"/>
            <a:ext cx="1171574" cy="552450"/>
          </a:xfrm>
          <a:custGeom>
            <a:avLst/>
            <a:gdLst>
              <a:gd name="T0" fmla="*/ 3456 w 3457"/>
              <a:gd name="T1" fmla="*/ 0 h 1153"/>
              <a:gd name="T2" fmla="*/ 0 w 3457"/>
              <a:gd name="T3" fmla="*/ 1152 h 115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457" h="1153">
                <a:moveTo>
                  <a:pt x="3456" y="0"/>
                </a:moveTo>
                <a:lnTo>
                  <a:pt x="0" y="1152"/>
                </a:lnTo>
              </a:path>
            </a:pathLst>
          </a:custGeom>
          <a:noFill/>
          <a:ln w="5472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Freeform 32"/>
          <p:cNvSpPr>
            <a:spLocks/>
          </p:cNvSpPr>
          <p:nvPr/>
        </p:nvSpPr>
        <p:spPr bwMode="auto">
          <a:xfrm>
            <a:off x="5486400" y="1360488"/>
            <a:ext cx="1768475" cy="239712"/>
          </a:xfrm>
          <a:custGeom>
            <a:avLst/>
            <a:gdLst>
              <a:gd name="T0" fmla="*/ 4912 w 4913"/>
              <a:gd name="T1" fmla="*/ 667 h 668"/>
              <a:gd name="T2" fmla="*/ 0 w 4913"/>
              <a:gd name="T3" fmla="*/ 0 h 6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913" h="668">
                <a:moveTo>
                  <a:pt x="4912" y="667"/>
                </a:moveTo>
                <a:lnTo>
                  <a:pt x="0" y="0"/>
                </a:lnTo>
              </a:path>
            </a:pathLst>
          </a:custGeom>
          <a:noFill/>
          <a:ln w="5472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Freeform 36"/>
          <p:cNvSpPr>
            <a:spLocks/>
          </p:cNvSpPr>
          <p:nvPr/>
        </p:nvSpPr>
        <p:spPr bwMode="auto">
          <a:xfrm rot="11082583">
            <a:off x="1828800" y="3962400"/>
            <a:ext cx="838200" cy="533400"/>
          </a:xfrm>
          <a:custGeom>
            <a:avLst/>
            <a:gdLst>
              <a:gd name="T0" fmla="*/ 3456 w 3457"/>
              <a:gd name="T1" fmla="*/ 0 h 1153"/>
              <a:gd name="T2" fmla="*/ 0 w 3457"/>
              <a:gd name="T3" fmla="*/ 1152 h 115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457" h="1153">
                <a:moveTo>
                  <a:pt x="3456" y="0"/>
                </a:moveTo>
                <a:lnTo>
                  <a:pt x="0" y="1152"/>
                </a:lnTo>
              </a:path>
            </a:pathLst>
          </a:custGeom>
          <a:noFill/>
          <a:ln w="5472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Freeform 37"/>
          <p:cNvSpPr>
            <a:spLocks/>
          </p:cNvSpPr>
          <p:nvPr/>
        </p:nvSpPr>
        <p:spPr bwMode="auto">
          <a:xfrm rot="15531467">
            <a:off x="2072481" y="683420"/>
            <a:ext cx="530225" cy="715962"/>
          </a:xfrm>
          <a:custGeom>
            <a:avLst/>
            <a:gdLst>
              <a:gd name="T0" fmla="*/ 3456 w 3457"/>
              <a:gd name="T1" fmla="*/ 0 h 1153"/>
              <a:gd name="T2" fmla="*/ 0 w 3457"/>
              <a:gd name="T3" fmla="*/ 1152 h 115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457" h="1153">
                <a:moveTo>
                  <a:pt x="3456" y="0"/>
                </a:moveTo>
                <a:lnTo>
                  <a:pt x="0" y="1152"/>
                </a:lnTo>
              </a:path>
            </a:pathLst>
          </a:custGeom>
          <a:noFill/>
          <a:ln w="5472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Freeform 38"/>
          <p:cNvSpPr>
            <a:spLocks/>
          </p:cNvSpPr>
          <p:nvPr/>
        </p:nvSpPr>
        <p:spPr bwMode="auto">
          <a:xfrm>
            <a:off x="6248400" y="3352800"/>
            <a:ext cx="1371600" cy="228600"/>
          </a:xfrm>
          <a:custGeom>
            <a:avLst/>
            <a:gdLst>
              <a:gd name="T0" fmla="*/ 4912 w 4913"/>
              <a:gd name="T1" fmla="*/ 667 h 668"/>
              <a:gd name="T2" fmla="*/ 0 w 4913"/>
              <a:gd name="T3" fmla="*/ 0 h 6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913" h="668">
                <a:moveTo>
                  <a:pt x="4912" y="667"/>
                </a:moveTo>
                <a:lnTo>
                  <a:pt x="0" y="0"/>
                </a:lnTo>
              </a:path>
            </a:pathLst>
          </a:custGeom>
          <a:noFill/>
          <a:ln w="5472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Freeform 37"/>
          <p:cNvSpPr>
            <a:spLocks/>
          </p:cNvSpPr>
          <p:nvPr/>
        </p:nvSpPr>
        <p:spPr bwMode="auto">
          <a:xfrm rot="16535568">
            <a:off x="3429547" y="940899"/>
            <a:ext cx="366161" cy="513906"/>
          </a:xfrm>
          <a:custGeom>
            <a:avLst/>
            <a:gdLst>
              <a:gd name="T0" fmla="*/ 3456 w 3457"/>
              <a:gd name="T1" fmla="*/ 0 h 1153"/>
              <a:gd name="T2" fmla="*/ 0 w 3457"/>
              <a:gd name="T3" fmla="*/ 1152 h 115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457" h="1153">
                <a:moveTo>
                  <a:pt x="3456" y="0"/>
                </a:moveTo>
                <a:lnTo>
                  <a:pt x="0" y="1152"/>
                </a:lnTo>
              </a:path>
            </a:pathLst>
          </a:custGeom>
          <a:noFill/>
          <a:ln w="5472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2687484" y="381000"/>
            <a:ext cx="1122516" cy="622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COM</a:t>
            </a:r>
            <a:r>
              <a:rPr kumimoji="0" lang="en-GB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5</a:t>
            </a:r>
          </a:p>
          <a:p>
            <a:pPr marL="0" marR="0" lvl="0" indent="0" algn="ctr" defTabSz="91440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200" kern="0" baseline="0" dirty="0" smtClean="0"/>
              <a:t>RS-485</a:t>
            </a:r>
          </a:p>
          <a:p>
            <a:pPr marL="0" marR="0" lvl="0" indent="0" algn="ctr" defTabSz="91440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200" kern="0" baseline="0" dirty="0" smtClean="0"/>
              <a:t>(</a:t>
            </a:r>
            <a:r>
              <a:rPr lang="en-GB" sz="900" kern="0" baseline="0" dirty="0" smtClean="0"/>
              <a:t>or A-B RIO)</a:t>
            </a: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8" name="Freeform 37"/>
          <p:cNvSpPr>
            <a:spLocks/>
          </p:cNvSpPr>
          <p:nvPr/>
        </p:nvSpPr>
        <p:spPr bwMode="auto">
          <a:xfrm rot="16535568" flipV="1">
            <a:off x="6212306" y="884507"/>
            <a:ext cx="316662" cy="304863"/>
          </a:xfrm>
          <a:custGeom>
            <a:avLst/>
            <a:gdLst>
              <a:gd name="T0" fmla="*/ 3456 w 3457"/>
              <a:gd name="T1" fmla="*/ 0 h 1153"/>
              <a:gd name="T2" fmla="*/ 0 w 3457"/>
              <a:gd name="T3" fmla="*/ 1152 h 115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457" h="1153">
                <a:moveTo>
                  <a:pt x="3456" y="0"/>
                </a:moveTo>
                <a:lnTo>
                  <a:pt x="0" y="1152"/>
                </a:lnTo>
              </a:path>
            </a:pathLst>
          </a:custGeom>
          <a:noFill/>
          <a:ln w="5472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0062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9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 animBg="1"/>
      <p:bldP spid="13" grpId="1" animBg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/>
      <p:bldP spid="22" grpId="1"/>
      <p:bldP spid="23" grpId="0" animBg="1"/>
      <p:bldP spid="23" grpId="1" animBg="1"/>
      <p:bldP spid="24" grpId="0"/>
      <p:bldP spid="24" grpId="1"/>
      <p:bldP spid="25" grpId="0"/>
      <p:bldP spid="25" grpId="1"/>
      <p:bldP spid="26" grpId="0" animBg="1"/>
      <p:bldP spid="26" grpId="1" animBg="1"/>
      <p:bldP spid="27" grpId="0"/>
      <p:bldP spid="27" grpId="1"/>
      <p:bldP spid="28" grpId="0"/>
      <p:bldP spid="28" grpId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/>
      <p:bldP spid="37" grpId="1"/>
      <p:bldP spid="38" grpId="0" animBg="1"/>
      <p:bldP spid="3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36600"/>
            <a:ext cx="5780087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0"/>
            <a:ext cx="7543800" cy="914400"/>
          </a:xfrm>
        </p:spPr>
        <p:txBody>
          <a:bodyPr/>
          <a:lstStyle/>
          <a:p>
            <a:r>
              <a:rPr lang="en-US" dirty="0" smtClean="0"/>
              <a:t>SmartBoard Internals</a:t>
            </a:r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086600" y="4038600"/>
            <a:ext cx="1905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/>
            <a:r>
              <a:rPr lang="en-GB" sz="1400" dirty="0"/>
              <a:t>Compact Flash Interface </a:t>
            </a:r>
            <a:r>
              <a:rPr lang="en-GB" sz="1200" dirty="0" smtClean="0"/>
              <a:t>(8 </a:t>
            </a:r>
            <a:r>
              <a:rPr lang="en-GB" sz="1200" dirty="0" err="1" smtClean="0"/>
              <a:t>GBytes</a:t>
            </a:r>
            <a:r>
              <a:rPr lang="en-GB" sz="1200" dirty="0"/>
              <a:t>)</a:t>
            </a:r>
            <a:endParaRPr lang="en-GB" sz="1400" dirty="0"/>
          </a:p>
          <a:p>
            <a:pPr algn="ctr"/>
            <a:r>
              <a:rPr lang="en-GB" sz="1200" i="1" dirty="0"/>
              <a:t>(future) SD Flash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705600" y="3200400"/>
            <a:ext cx="6858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GB" sz="14000" dirty="0">
                <a:latin typeface="Arial Narrow" pitchFamily="34" charset="0"/>
              </a:rPr>
              <a:t>}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00088" y="3252788"/>
            <a:ext cx="976312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/>
            <a:r>
              <a:rPr lang="en-GB" sz="1200" dirty="0"/>
              <a:t> 133.35mm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676400" y="1219200"/>
            <a:ext cx="1588" cy="3940175"/>
          </a:xfrm>
          <a:custGeom>
            <a:avLst/>
            <a:gdLst>
              <a:gd name="T0" fmla="*/ 0 w 1"/>
              <a:gd name="T1" fmla="*/ 0 h 10946"/>
              <a:gd name="T2" fmla="*/ 0 w 1"/>
              <a:gd name="T3" fmla="*/ 10945 h 1094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0946">
                <a:moveTo>
                  <a:pt x="0" y="0"/>
                </a:moveTo>
                <a:lnTo>
                  <a:pt x="0" y="10945"/>
                </a:lnTo>
              </a:path>
            </a:pathLst>
          </a:custGeom>
          <a:noFill/>
          <a:ln w="36720">
            <a:solidFill>
              <a:srgbClr val="000000"/>
            </a:solidFill>
            <a:round/>
            <a:headEnd type="oval" w="lg" len="sm"/>
            <a:tailEnd type="oval" w="lg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708400" y="381000"/>
            <a:ext cx="116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/>
            <a:r>
              <a:rPr lang="en-GB" sz="1200" dirty="0"/>
              <a:t>149.09mm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2057400" y="609600"/>
            <a:ext cx="4518025" cy="1587"/>
          </a:xfrm>
          <a:custGeom>
            <a:avLst/>
            <a:gdLst>
              <a:gd name="T0" fmla="*/ 0 w 12551"/>
              <a:gd name="T1" fmla="*/ 0 h 1"/>
              <a:gd name="T2" fmla="*/ 12550 w 1255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51" h="1">
                <a:moveTo>
                  <a:pt x="0" y="0"/>
                </a:moveTo>
                <a:lnTo>
                  <a:pt x="12550" y="0"/>
                </a:lnTo>
              </a:path>
            </a:pathLst>
          </a:custGeom>
          <a:noFill/>
          <a:ln w="36720">
            <a:solidFill>
              <a:srgbClr val="000000"/>
            </a:solidFill>
            <a:round/>
            <a:headEnd type="oval" w="lg" len="sm"/>
            <a:tailEnd type="oval" w="lg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443788" y="533400"/>
            <a:ext cx="1243012" cy="90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/>
            <a:r>
              <a:rPr lang="en-GB" sz="1400" dirty="0"/>
              <a:t>(4) LED's for system control indication</a:t>
            </a:r>
          </a:p>
        </p:txBody>
      </p:sp>
    </p:spTree>
    <p:extLst>
      <p:ext uri="{BB962C8B-B14F-4D97-AF65-F5344CB8AC3E}">
        <p14:creationId xmlns:p14="http://schemas.microsoft.com/office/powerpoint/2010/main" val="34746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/>
      <p:bldP spid="10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SoftPLC Micro RTUs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7696200" cy="3733800"/>
          </a:xfrm>
        </p:spPr>
        <p:txBody>
          <a:bodyPr/>
          <a:lstStyle/>
          <a:p>
            <a:r>
              <a:rPr lang="en-US" dirty="0" smtClean="0"/>
              <a:t>Very low power (&lt;1W), ideal for battery/solar installations</a:t>
            </a:r>
          </a:p>
          <a:p>
            <a:r>
              <a:rPr lang="en-US" dirty="0" smtClean="0"/>
              <a:t>Small physical size</a:t>
            </a:r>
          </a:p>
          <a:p>
            <a:pPr lvl="1"/>
            <a:r>
              <a:rPr lang="en-US" dirty="0" smtClean="0"/>
              <a:t>Available w/ enclosure or as board-level product</a:t>
            </a:r>
          </a:p>
          <a:p>
            <a:r>
              <a:rPr lang="en-US" dirty="0" smtClean="0"/>
              <a:t>Local and remote USB or ModbusTCP I/O options</a:t>
            </a:r>
          </a:p>
          <a:p>
            <a:r>
              <a:rPr lang="en-US" dirty="0" smtClean="0"/>
              <a:t>Ethernet and USB ports</a:t>
            </a:r>
          </a:p>
          <a:p>
            <a:pPr lvl="1"/>
            <a:r>
              <a:rPr lang="en-US" dirty="0" smtClean="0"/>
              <a:t>Add-on option for RS-232/-485 ports</a:t>
            </a:r>
            <a:r>
              <a:rPr lang="en-US" sz="1800" i="1" dirty="0" smtClean="0"/>
              <a:t> (</a:t>
            </a:r>
            <a:r>
              <a:rPr lang="en-US" sz="1800" i="1" dirty="0" err="1" smtClean="0"/>
              <a:t>eg</a:t>
            </a:r>
            <a:r>
              <a:rPr lang="en-US" sz="1800" i="1" dirty="0" smtClean="0"/>
              <a:t>: Modbus)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520" y="76200"/>
            <a:ext cx="16700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090" y="4572000"/>
            <a:ext cx="1946910" cy="137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1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848600" cy="1600200"/>
          </a:xfrm>
        </p:spPr>
        <p:txBody>
          <a:bodyPr/>
          <a:lstStyle/>
          <a:p>
            <a:r>
              <a:rPr lang="en-US" dirty="0" err="1" smtClean="0"/>
              <a:t>Hardbook</a:t>
            </a:r>
            <a:r>
              <a:rPr lang="en-US" dirty="0" smtClean="0"/>
              <a:t>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419600"/>
          </a:xfrm>
        </p:spPr>
        <p:txBody>
          <a:bodyPr/>
          <a:lstStyle/>
          <a:p>
            <a:r>
              <a:rPr lang="en-US" dirty="0" smtClean="0"/>
              <a:t>Powerful, stand-alone </a:t>
            </a:r>
            <a:r>
              <a:rPr lang="en-US" dirty="0" smtClean="0"/>
              <a:t>CPU’s for very large/specialty applications</a:t>
            </a:r>
            <a:endParaRPr lang="en-US" dirty="0" smtClean="0"/>
          </a:p>
          <a:p>
            <a:pPr lvl="1"/>
            <a:r>
              <a:rPr lang="en-US" dirty="0" smtClean="0"/>
              <a:t>Fanless, diskless</a:t>
            </a:r>
          </a:p>
          <a:p>
            <a:pPr lvl="1"/>
            <a:r>
              <a:rPr lang="en-US" dirty="0" smtClean="0"/>
              <a:t>Multiple Ethernet, serial, USB ports</a:t>
            </a:r>
          </a:p>
          <a:p>
            <a:pPr lvl="1"/>
            <a:r>
              <a:rPr lang="en-US" dirty="0" smtClean="0"/>
              <a:t>Up to 2GB RAM</a:t>
            </a:r>
          </a:p>
          <a:p>
            <a:r>
              <a:rPr lang="en-US" dirty="0" smtClean="0"/>
              <a:t>Some models have PCI slot(s) for add-in cards</a:t>
            </a:r>
          </a:p>
          <a:p>
            <a:r>
              <a:rPr lang="en-US" dirty="0" smtClean="0"/>
              <a:t>Range of </a:t>
            </a:r>
            <a:r>
              <a:rPr lang="en-US" dirty="0" smtClean="0"/>
              <a:t>standard models</a:t>
            </a:r>
          </a:p>
          <a:p>
            <a:pPr lvl="1"/>
            <a:r>
              <a:rPr lang="en-US" dirty="0" smtClean="0"/>
              <a:t>Custom versions available based on application requirements</a:t>
            </a:r>
            <a:r>
              <a:rPr lang="en-US" sz="1600" i="1" dirty="0" smtClean="0"/>
              <a:t> (</a:t>
            </a:r>
            <a:r>
              <a:rPr lang="en-US" sz="1600" i="1" dirty="0" err="1" smtClean="0"/>
              <a:t>ie</a:t>
            </a:r>
            <a:r>
              <a:rPr lang="en-US" sz="1600" i="1" dirty="0" smtClean="0"/>
              <a:t>: slots, form factor, communication ports, environmental)</a:t>
            </a:r>
            <a:endParaRPr lang="en-US" sz="1600" i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743200" cy="443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12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SoftPLC PAC’s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Firmware Features/Functions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3206"/>
            <a:ext cx="2378075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19200"/>
            <a:ext cx="2000250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73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Memory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1"/>
          </p:nvPr>
        </p:nvSpPr>
        <p:spPr>
          <a:xfrm>
            <a:off x="762000" y="609600"/>
            <a:ext cx="6096000" cy="4267199"/>
          </a:xfrm>
        </p:spPr>
        <p:txBody>
          <a:bodyPr/>
          <a:lstStyle/>
          <a:p>
            <a:r>
              <a:rPr lang="en-US" dirty="0" smtClean="0"/>
              <a:t>Data Table Registers</a:t>
            </a:r>
          </a:p>
          <a:p>
            <a:pPr lvl="1"/>
            <a:r>
              <a:rPr lang="en-US" dirty="0" smtClean="0"/>
              <a:t>10K files of 10K elements each </a:t>
            </a:r>
            <a:r>
              <a:rPr lang="en-US" sz="1800" i="1" dirty="0" smtClean="0"/>
              <a:t>(100M words)</a:t>
            </a:r>
          </a:p>
          <a:p>
            <a:pPr lvl="1"/>
            <a:r>
              <a:rPr lang="en-US" dirty="0" smtClean="0"/>
              <a:t>Addressing similar to A-B PLC-5/SLC-500</a:t>
            </a:r>
          </a:p>
          <a:p>
            <a:pPr lvl="2"/>
            <a:r>
              <a:rPr lang="en-US" dirty="0" smtClean="0"/>
              <a:t>Binary, integer, floating point, PID, strings</a:t>
            </a:r>
          </a:p>
          <a:p>
            <a:pPr lvl="2"/>
            <a:r>
              <a:rPr lang="en-US" dirty="0" smtClean="0"/>
              <a:t>Timer, counter, arrays, more</a:t>
            </a:r>
          </a:p>
          <a:p>
            <a:pPr lvl="1"/>
            <a:r>
              <a:rPr lang="en-US" dirty="0" smtClean="0"/>
              <a:t>Status file for fault analysis, RTC, etc.</a:t>
            </a:r>
          </a:p>
          <a:p>
            <a:r>
              <a:rPr lang="en-US" dirty="0" smtClean="0"/>
              <a:t>Every bit accessible by address or tag</a:t>
            </a:r>
          </a:p>
          <a:p>
            <a:r>
              <a:rPr lang="en-US" dirty="0" smtClean="0"/>
              <a:t>Non-sequential display feature </a:t>
            </a:r>
            <a:r>
              <a:rPr lang="en-US" sz="2200" i="1" dirty="0" smtClean="0"/>
              <a:t>(Watch Window)</a:t>
            </a:r>
          </a:p>
          <a:p>
            <a:pPr lvl="1"/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6600" y="1371600"/>
            <a:ext cx="1770607" cy="37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85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953000"/>
            <a:ext cx="6781800" cy="1219200"/>
          </a:xfrm>
        </p:spPr>
        <p:txBody>
          <a:bodyPr/>
          <a:lstStyle/>
          <a:p>
            <a:r>
              <a:rPr lang="en-US" dirty="0" smtClean="0"/>
              <a:t>User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7543800" cy="3047999"/>
          </a:xfrm>
        </p:spPr>
        <p:txBody>
          <a:bodyPr/>
          <a:lstStyle/>
          <a:p>
            <a:r>
              <a:rPr lang="en-US" dirty="0" smtClean="0"/>
              <a:t>Powerful Ladder Logic instruction set</a:t>
            </a:r>
          </a:p>
          <a:p>
            <a:pPr lvl="1"/>
            <a:r>
              <a:rPr lang="en-US" dirty="0" smtClean="0"/>
              <a:t>Over 135 standard functions</a:t>
            </a:r>
          </a:p>
          <a:p>
            <a:pPr lvl="2"/>
            <a:r>
              <a:rPr lang="en-US" dirty="0" smtClean="0"/>
              <a:t>Relay logic, timer/counter, math, data, PID, strings, more</a:t>
            </a:r>
          </a:p>
          <a:p>
            <a:pPr lvl="2"/>
            <a:r>
              <a:rPr lang="en-US" dirty="0" smtClean="0"/>
              <a:t>Similar to PLC-5/SLC-500 programming</a:t>
            </a:r>
          </a:p>
          <a:p>
            <a:pPr lvl="1"/>
            <a:r>
              <a:rPr lang="en-US" dirty="0" smtClean="0"/>
              <a:t>Program by address or tag</a:t>
            </a:r>
          </a:p>
          <a:p>
            <a:pPr lvl="1"/>
            <a:r>
              <a:rPr lang="en-US" dirty="0" smtClean="0"/>
              <a:t>Up to 10K subroutines of 10K rungs each</a:t>
            </a:r>
          </a:p>
          <a:p>
            <a:r>
              <a:rPr lang="en-US" dirty="0" smtClean="0"/>
              <a:t>All logic documentation stored in SoftPLC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33800"/>
            <a:ext cx="37272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78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Logic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1219200"/>
            <a:ext cx="7696200" cy="4038600"/>
          </a:xfrm>
        </p:spPr>
        <p:txBody>
          <a:bodyPr/>
          <a:lstStyle/>
          <a:p>
            <a:r>
              <a:rPr lang="en-US" dirty="0" smtClean="0"/>
              <a:t>TOPDOC Loadable Modules</a:t>
            </a:r>
            <a:r>
              <a:rPr lang="en-US" sz="1800" dirty="0" smtClean="0"/>
              <a:t> (TLM’s)</a:t>
            </a:r>
            <a:r>
              <a:rPr lang="en-US" dirty="0" smtClean="0"/>
              <a:t> extend instruction set</a:t>
            </a:r>
          </a:p>
          <a:p>
            <a:pPr lvl="1"/>
            <a:r>
              <a:rPr lang="en-US" dirty="0" smtClean="0"/>
              <a:t>Created in C</a:t>
            </a:r>
            <a:r>
              <a:rPr lang="en-US" baseline="30000" dirty="0" smtClean="0"/>
              <a:t>++</a:t>
            </a:r>
            <a:r>
              <a:rPr lang="en-US" dirty="0" smtClean="0"/>
              <a:t> using toolkit, by SoftPLC Corp or customers</a:t>
            </a:r>
          </a:p>
          <a:p>
            <a:pPr lvl="1"/>
            <a:r>
              <a:rPr lang="en-US" dirty="0" smtClean="0"/>
              <a:t>Can be ladder instructions, drivers, or program tasks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Calculations (Fourier transforms, cavitation, AGA gas flow)</a:t>
            </a:r>
          </a:p>
          <a:p>
            <a:pPr lvl="1"/>
            <a:r>
              <a:rPr lang="en-US" dirty="0" smtClean="0"/>
              <a:t>Device Interfaces (motion controller, I/O devices, PC cards)</a:t>
            </a:r>
          </a:p>
          <a:p>
            <a:pPr lvl="1"/>
            <a:r>
              <a:rPr lang="en-US" dirty="0" smtClean="0"/>
              <a:t>Encapsulate proprietary logic in a function block</a:t>
            </a:r>
          </a:p>
          <a:p>
            <a:pPr lvl="1"/>
            <a:r>
              <a:rPr lang="en-US" dirty="0" smtClean="0"/>
              <a:t>Read/write to database</a:t>
            </a:r>
          </a:p>
          <a:p>
            <a:pPr lvl="1"/>
            <a:r>
              <a:rPr lang="en-US" dirty="0" smtClean="0"/>
              <a:t>Print reports/Write files to remote disk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6200"/>
            <a:ext cx="46332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67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343400"/>
          </a:xfrm>
        </p:spPr>
        <p:txBody>
          <a:bodyPr/>
          <a:lstStyle/>
          <a:p>
            <a:r>
              <a:rPr lang="en-US" dirty="0" smtClean="0"/>
              <a:t>Some SoftPLC provided TLM’s:</a:t>
            </a:r>
          </a:p>
          <a:p>
            <a:pPr lvl="1"/>
            <a:r>
              <a:rPr lang="en-US" dirty="0" smtClean="0"/>
              <a:t>COMGENIUS – ASCII / Serial Communications</a:t>
            </a:r>
          </a:p>
          <a:p>
            <a:pPr lvl="2"/>
            <a:r>
              <a:rPr lang="en-US" dirty="0" smtClean="0"/>
              <a:t>Drives, bar code/RFID, weigh scales, process equipment </a:t>
            </a:r>
          </a:p>
          <a:p>
            <a:pPr lvl="2"/>
            <a:r>
              <a:rPr lang="en-US" dirty="0" smtClean="0"/>
              <a:t>Simple Modbus Master communications</a:t>
            </a:r>
          </a:p>
          <a:p>
            <a:pPr lvl="1"/>
            <a:r>
              <a:rPr lang="en-US" dirty="0" smtClean="0"/>
              <a:t>Log Data – Event </a:t>
            </a:r>
            <a:r>
              <a:rPr lang="en-US" dirty="0" smtClean="0"/>
              <a:t>Logging</a:t>
            </a:r>
          </a:p>
          <a:p>
            <a:pPr lvl="2"/>
            <a:r>
              <a:rPr lang="en-US" dirty="0" smtClean="0"/>
              <a:t>Log</a:t>
            </a:r>
            <a:r>
              <a:rPr lang="en-US" dirty="0" smtClean="0"/>
              <a:t> </a:t>
            </a:r>
            <a:r>
              <a:rPr lang="en-US" dirty="0" smtClean="0"/>
              <a:t>to </a:t>
            </a:r>
            <a:r>
              <a:rPr lang="en-US" dirty="0" smtClean="0"/>
              <a:t>CSV, binary, or user-specified formats</a:t>
            </a:r>
          </a:p>
          <a:p>
            <a:pPr lvl="2"/>
            <a:r>
              <a:rPr lang="en-US" dirty="0" smtClean="0"/>
              <a:t>Log file location can be USB stick, compact flash, network drive or other</a:t>
            </a:r>
            <a:endParaRPr lang="en-US" dirty="0" smtClean="0"/>
          </a:p>
          <a:p>
            <a:pPr lvl="1"/>
            <a:r>
              <a:rPr lang="en-US" dirty="0" smtClean="0"/>
              <a:t>Send Email/Text Message</a:t>
            </a:r>
          </a:p>
          <a:p>
            <a:pPr lvl="2"/>
            <a:r>
              <a:rPr lang="en-US" dirty="0" smtClean="0"/>
              <a:t>Includes support for attachments (e.g.: log files)</a:t>
            </a:r>
          </a:p>
          <a:p>
            <a:pPr lvl="2"/>
            <a:r>
              <a:rPr lang="en-US" dirty="0" smtClean="0"/>
              <a:t>Supports multiple </a:t>
            </a:r>
            <a:r>
              <a:rPr lang="en-US" dirty="0" smtClean="0"/>
              <a:t>recipients</a:t>
            </a:r>
          </a:p>
          <a:p>
            <a:pPr lvl="1"/>
            <a:r>
              <a:rPr lang="en-US" dirty="0" smtClean="0"/>
              <a:t>Write to </a:t>
            </a:r>
            <a:r>
              <a:rPr lang="en-US" dirty="0" err="1" smtClean="0"/>
              <a:t>TagWell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78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4876800"/>
            <a:ext cx="6781800" cy="1295400"/>
          </a:xfrm>
        </p:spPr>
        <p:txBody>
          <a:bodyPr/>
          <a:lstStyle/>
          <a:p>
            <a:r>
              <a:rPr lang="en-US" dirty="0" smtClean="0"/>
              <a:t>SoftPLC®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SoftPLC</a:t>
            </a:r>
            <a:r>
              <a:rPr lang="en-US" dirty="0"/>
              <a:t> </a:t>
            </a:r>
            <a:r>
              <a:rPr lang="en-US" dirty="0" smtClean="0"/>
              <a:t>Programmable Automation Controllers (PAC’s)</a:t>
            </a:r>
          </a:p>
          <a:p>
            <a:pPr lvl="1"/>
            <a:r>
              <a:rPr lang="en-US" dirty="0" smtClean="0"/>
              <a:t>Functionality of PLC’s, RTU’s and DCS controllers combined with data/computation functions of computers</a:t>
            </a:r>
          </a:p>
          <a:p>
            <a:pPr lvl="1"/>
            <a:r>
              <a:rPr lang="en-US" dirty="0" smtClean="0"/>
              <a:t>All models include same features/functions and use same programming/maintenance software</a:t>
            </a:r>
          </a:p>
          <a:p>
            <a:pPr lvl="1"/>
            <a:r>
              <a:rPr lang="en-US" dirty="0"/>
              <a:t>Models differ in hardware only </a:t>
            </a:r>
            <a:r>
              <a:rPr lang="en-US" sz="1800" i="1" dirty="0" smtClean="0"/>
              <a:t>(e.g.: </a:t>
            </a:r>
            <a:r>
              <a:rPr lang="en-US" sz="1800" i="1" dirty="0"/>
              <a:t>ports, memory, speed</a:t>
            </a:r>
            <a:r>
              <a:rPr lang="en-US" sz="1800" i="1" dirty="0" smtClean="0"/>
              <a:t>)</a:t>
            </a:r>
            <a:endParaRPr lang="en-US" dirty="0" smtClean="0"/>
          </a:p>
          <a:p>
            <a:r>
              <a:rPr lang="en-US" dirty="0" smtClean="0"/>
              <a:t>SoftPLC Gateways </a:t>
            </a:r>
            <a:r>
              <a:rPr lang="en-US" sz="2000" dirty="0" smtClean="0"/>
              <a:t>(Protocol Converters)</a:t>
            </a:r>
          </a:p>
          <a:p>
            <a:pPr lvl="1"/>
            <a:r>
              <a:rPr lang="en-US" dirty="0" smtClean="0"/>
              <a:t>Any SoftPLC can be a Gateway</a:t>
            </a:r>
          </a:p>
          <a:p>
            <a:pPr lvl="1"/>
            <a:r>
              <a:rPr lang="en-US" dirty="0" smtClean="0"/>
              <a:t>Higher performance/more features than other gateway products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724400"/>
            <a:ext cx="168829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760913"/>
            <a:ext cx="2000250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01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I/O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114800"/>
          </a:xfrm>
        </p:spPr>
        <p:txBody>
          <a:bodyPr/>
          <a:lstStyle/>
          <a:p>
            <a:r>
              <a:rPr lang="en-US" dirty="0" smtClean="0"/>
              <a:t>Supports up to 8K digital &amp; unlimited analog</a:t>
            </a:r>
          </a:p>
          <a:p>
            <a:r>
              <a:rPr lang="en-US" dirty="0" smtClean="0"/>
              <a:t>Up to 16 I/O drivers can be used simultaneously</a:t>
            </a:r>
          </a:p>
          <a:p>
            <a:r>
              <a:rPr lang="en-US" dirty="0" smtClean="0"/>
              <a:t>Some available drivers</a:t>
            </a:r>
          </a:p>
          <a:p>
            <a:pPr lvl="1"/>
            <a:r>
              <a:rPr lang="en-US" dirty="0" smtClean="0"/>
              <a:t>Tealware local &amp; remote </a:t>
            </a:r>
            <a:r>
              <a:rPr lang="en-US" dirty="0" smtClean="0"/>
              <a:t>I/O</a:t>
            </a:r>
          </a:p>
          <a:p>
            <a:pPr lvl="1"/>
            <a:r>
              <a:rPr lang="en-US" dirty="0" smtClean="0"/>
              <a:t>Micro-RTU local I/O boards</a:t>
            </a:r>
            <a:endParaRPr lang="en-US" dirty="0" smtClean="0"/>
          </a:p>
          <a:p>
            <a:pPr lvl="1"/>
            <a:r>
              <a:rPr lang="en-US" dirty="0" smtClean="0"/>
              <a:t>ModbusTCP Ethernet</a:t>
            </a:r>
          </a:p>
          <a:p>
            <a:pPr lvl="1"/>
            <a:r>
              <a:rPr lang="en-US" dirty="0" smtClean="0"/>
              <a:t>A-B RIO</a:t>
            </a:r>
          </a:p>
          <a:p>
            <a:pPr lvl="1"/>
            <a:r>
              <a:rPr lang="en-US" dirty="0" smtClean="0"/>
              <a:t>Industrial bus (e.g.: Profibus, DeviceNet, CANOpen, etc.)</a:t>
            </a:r>
          </a:p>
          <a:p>
            <a:pPr lvl="1"/>
            <a:r>
              <a:rPr lang="en-US" dirty="0" smtClean="0"/>
              <a:t>Serial I/O (Modbus &amp; proprietary)</a:t>
            </a:r>
          </a:p>
          <a:p>
            <a:pPr lvl="1"/>
            <a:r>
              <a:rPr lang="en-US" dirty="0" smtClean="0"/>
              <a:t>PC bus I/O (e.g.: PCI, PCI/104 or direct CPU mounted I/O)</a:t>
            </a:r>
          </a:p>
          <a:p>
            <a:r>
              <a:rPr lang="en-US" dirty="0" smtClean="0"/>
              <a:t>Third party driver development supported via toolkit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32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077200" cy="3886200"/>
          </a:xfrm>
        </p:spPr>
        <p:txBody>
          <a:bodyPr/>
          <a:lstStyle/>
          <a:p>
            <a:r>
              <a:rPr lang="en-US" dirty="0" smtClean="0"/>
              <a:t>Connection to SCADA/HMI, programming, peer-to-peer communications</a:t>
            </a:r>
          </a:p>
          <a:p>
            <a:pPr lvl="1"/>
            <a:r>
              <a:rPr lang="en-US" dirty="0" smtClean="0"/>
              <a:t>Multiple networks supported simultaneously</a:t>
            </a:r>
          </a:p>
          <a:p>
            <a:pPr lvl="2"/>
            <a:r>
              <a:rPr lang="en-US" dirty="0" smtClean="0"/>
              <a:t>Ethernet (A-B Enet, ModbusTCP)</a:t>
            </a:r>
          </a:p>
          <a:p>
            <a:pPr lvl="2"/>
            <a:r>
              <a:rPr lang="en-US" dirty="0" smtClean="0"/>
              <a:t>Serial (DF1, Modbus)</a:t>
            </a:r>
          </a:p>
          <a:p>
            <a:pPr lvl="2"/>
            <a:r>
              <a:rPr lang="en-US" dirty="0" smtClean="0"/>
              <a:t>Industrial Bus (e.g.; A-B DH+, Profibus)</a:t>
            </a:r>
          </a:p>
          <a:p>
            <a:pPr lvl="1"/>
            <a:r>
              <a:rPr lang="en-US" dirty="0" smtClean="0"/>
              <a:t>SoftPLC appears as A-B </a:t>
            </a:r>
            <a:r>
              <a:rPr lang="en-US" dirty="0" smtClean="0"/>
              <a:t>PLC </a:t>
            </a:r>
            <a:r>
              <a:rPr lang="en-US" dirty="0" smtClean="0"/>
              <a:t>or </a:t>
            </a:r>
            <a:r>
              <a:rPr lang="en-US" dirty="0" smtClean="0"/>
              <a:t>Modbus/ModbusTCP </a:t>
            </a:r>
            <a:r>
              <a:rPr lang="en-US" dirty="0" smtClean="0"/>
              <a:t>device on the network</a:t>
            </a:r>
          </a:p>
          <a:p>
            <a:pPr lvl="2"/>
            <a:r>
              <a:rPr lang="en-US" dirty="0" smtClean="0"/>
              <a:t>All HMI/SCADA/DCS products supported</a:t>
            </a:r>
          </a:p>
          <a:p>
            <a:pPr lvl="2"/>
            <a:r>
              <a:rPr lang="en-US" dirty="0" smtClean="0"/>
              <a:t>OPC Servers </a:t>
            </a:r>
            <a:r>
              <a:rPr lang="en-US" dirty="0" smtClean="0"/>
              <a:t>supported</a:t>
            </a:r>
          </a:p>
          <a:p>
            <a:r>
              <a:rPr lang="en-US" dirty="0" smtClean="0"/>
              <a:t>Any SoftPLC can be used as a Gateway (protocol converter/ data concentrator) to multiple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56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772400" cy="3886200"/>
          </a:xfrm>
        </p:spPr>
        <p:txBody>
          <a:bodyPr/>
          <a:lstStyle/>
          <a:p>
            <a:r>
              <a:rPr lang="en-US" dirty="0" smtClean="0"/>
              <a:t>Built-in FTP &amp; SSH Servers</a:t>
            </a:r>
          </a:p>
          <a:p>
            <a:pPr lvl="1"/>
            <a:r>
              <a:rPr lang="en-US" dirty="0" smtClean="0"/>
              <a:t>Access </a:t>
            </a:r>
            <a:r>
              <a:rPr lang="en-US" dirty="0" smtClean="0"/>
              <a:t>SoftPLC flash disk files over Ethernet/serial ports</a:t>
            </a:r>
          </a:p>
          <a:p>
            <a:pPr lvl="2"/>
            <a:r>
              <a:rPr lang="en-US" dirty="0" smtClean="0"/>
              <a:t>Update/backup configurations, firmware, other files</a:t>
            </a:r>
          </a:p>
          <a:p>
            <a:pPr lvl="2"/>
            <a:r>
              <a:rPr lang="en-US" dirty="0" smtClean="0"/>
              <a:t>Low-level troubleshooting &amp; diagnostics</a:t>
            </a:r>
          </a:p>
          <a:p>
            <a:pPr lvl="2"/>
            <a:r>
              <a:rPr lang="en-US" dirty="0" smtClean="0"/>
              <a:t>Access system logs</a:t>
            </a:r>
          </a:p>
          <a:p>
            <a:pPr lvl="2"/>
            <a:r>
              <a:rPr lang="en-US" dirty="0" smtClean="0"/>
              <a:t>Run command line programs</a:t>
            </a:r>
          </a:p>
          <a:p>
            <a:pPr lvl="1"/>
            <a:r>
              <a:rPr lang="en-US" dirty="0" smtClean="0"/>
              <a:t>Use any FTP/SSH client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31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Web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8600"/>
            <a:ext cx="7543800" cy="4343400"/>
          </a:xfrm>
        </p:spPr>
        <p:txBody>
          <a:bodyPr/>
          <a:lstStyle/>
          <a:p>
            <a:r>
              <a:rPr lang="en-US" dirty="0" smtClean="0"/>
              <a:t>Optional firmware add-on module</a:t>
            </a:r>
          </a:p>
          <a:p>
            <a:r>
              <a:rPr lang="en-US" dirty="0" smtClean="0"/>
              <a:t>Supports live pages in SoftPLC</a:t>
            </a:r>
            <a:endParaRPr lang="en-US" dirty="0"/>
          </a:p>
          <a:p>
            <a:pPr lvl="1"/>
            <a:r>
              <a:rPr lang="en-US" dirty="0" smtClean="0"/>
              <a:t>Pages update in real-time with application data</a:t>
            </a:r>
          </a:p>
          <a:p>
            <a:pPr lvl="1"/>
            <a:r>
              <a:rPr lang="en-US" dirty="0" smtClean="0"/>
              <a:t>Develop pages using any HTML editor</a:t>
            </a:r>
          </a:p>
          <a:p>
            <a:pPr lvl="1"/>
            <a:r>
              <a:rPr lang="en-US" dirty="0" smtClean="0"/>
              <a:t>Animation/data update can be done with C</a:t>
            </a:r>
            <a:r>
              <a:rPr lang="en-US" baseline="30000" dirty="0" smtClean="0"/>
              <a:t>++</a:t>
            </a:r>
            <a:r>
              <a:rPr lang="en-US" dirty="0" smtClean="0"/>
              <a:t>, PHP, Python &amp; other web technologies</a:t>
            </a:r>
          </a:p>
          <a:p>
            <a:r>
              <a:rPr lang="en-US" dirty="0" smtClean="0"/>
              <a:t>View with any web browser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24200"/>
            <a:ext cx="31365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59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Firewall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Optional firmware add-on module</a:t>
            </a:r>
          </a:p>
          <a:p>
            <a:r>
              <a:rPr lang="en-US" dirty="0" smtClean="0"/>
              <a:t>Provides high-end protection and secure remote access</a:t>
            </a:r>
          </a:p>
          <a:p>
            <a:pPr lvl="1"/>
            <a:r>
              <a:rPr lang="en-US" dirty="0" smtClean="0"/>
              <a:t>Stateful inspection, NAT/IP masquerading, blacklisting</a:t>
            </a:r>
          </a:p>
          <a:p>
            <a:pPr lvl="1"/>
            <a:r>
              <a:rPr lang="en-US" dirty="0" smtClean="0"/>
              <a:t>Multiple VPN tunnels</a:t>
            </a:r>
          </a:p>
          <a:p>
            <a:pPr lvl="1"/>
            <a:r>
              <a:rPr lang="en-US" dirty="0" smtClean="0"/>
              <a:t>Ethernet &amp; PPP protection</a:t>
            </a:r>
          </a:p>
        </p:txBody>
      </p:sp>
    </p:spTree>
    <p:extLst>
      <p:ext uri="{BB962C8B-B14F-4D97-AF65-F5344CB8AC3E}">
        <p14:creationId xmlns:p14="http://schemas.microsoft.com/office/powerpoint/2010/main" val="165390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/>
          <a:lstStyle/>
          <a:p>
            <a:r>
              <a:rPr lang="en-US" dirty="0" smtClean="0"/>
              <a:t>Hot Standby/Redundancy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382000" cy="4495800"/>
          </a:xfrm>
        </p:spPr>
        <p:txBody>
          <a:bodyPr/>
          <a:lstStyle/>
          <a:p>
            <a:r>
              <a:rPr lang="en-US" dirty="0" smtClean="0"/>
              <a:t>Optional firmware add-on module</a:t>
            </a:r>
          </a:p>
          <a:p>
            <a:r>
              <a:rPr lang="en-US" dirty="0" smtClean="0"/>
              <a:t>Comprehensive solution for applications needing 100% uptime</a:t>
            </a:r>
          </a:p>
          <a:p>
            <a:pPr lvl="1"/>
            <a:r>
              <a:rPr lang="en-US" dirty="0" smtClean="0"/>
              <a:t>Bumpless transfer of I/O control in case of primary CPU fault</a:t>
            </a:r>
          </a:p>
          <a:p>
            <a:pPr lvl="1"/>
            <a:r>
              <a:rPr lang="en-US" dirty="0" smtClean="0"/>
              <a:t>High speed data transfer between primary/secondary controllers on dedicated Ethernet connection</a:t>
            </a:r>
          </a:p>
          <a:p>
            <a:pPr lvl="2"/>
            <a:r>
              <a:rPr lang="en-US" dirty="0"/>
              <a:t>Uses “dumb” arbitrator to assist with </a:t>
            </a:r>
            <a:r>
              <a:rPr lang="en-US" dirty="0" smtClean="0"/>
              <a:t>switch-over</a:t>
            </a:r>
          </a:p>
          <a:p>
            <a:pPr lvl="2"/>
            <a:r>
              <a:rPr lang="en-US" dirty="0" smtClean="0"/>
              <a:t>Status available over network to SCADA/HMI, I/O, TOPDOC, other controllers</a:t>
            </a:r>
          </a:p>
          <a:p>
            <a:r>
              <a:rPr lang="en-US" dirty="0" smtClean="0"/>
              <a:t>With Tealware I/O, fully redundant systems </a:t>
            </a:r>
            <a:r>
              <a:rPr lang="en-US" sz="1800" i="1" dirty="0" smtClean="0"/>
              <a:t>(CPU, I/O, </a:t>
            </a:r>
            <a:r>
              <a:rPr lang="en-US" sz="1800" i="1" dirty="0" smtClean="0"/>
              <a:t>P/S, network)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960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Tagwell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Remote Asset Management Platform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04800"/>
            <a:ext cx="3048264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1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TagWell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powerful/configurable </a:t>
            </a:r>
            <a:r>
              <a:rPr lang="en-US" u="sng" dirty="0"/>
              <a:t>platform</a:t>
            </a:r>
            <a:r>
              <a:rPr lang="en-US" dirty="0"/>
              <a:t> for comprehensive and scalable remote control system </a:t>
            </a:r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Utilizes </a:t>
            </a:r>
            <a:r>
              <a:rPr lang="en-US" dirty="0"/>
              <a:t>Internet </a:t>
            </a:r>
            <a:r>
              <a:rPr lang="en-US" dirty="0" smtClean="0"/>
              <a:t>secure cloud </a:t>
            </a:r>
            <a:r>
              <a:rPr lang="en-US" dirty="0"/>
              <a:t>technologies and low-cost M2M cellular </a:t>
            </a:r>
            <a:r>
              <a:rPr lang="en-US" dirty="0" smtClean="0"/>
              <a:t>data communications</a:t>
            </a:r>
          </a:p>
          <a:p>
            <a:pPr lvl="1"/>
            <a:r>
              <a:rPr lang="en-US" dirty="0" smtClean="0"/>
              <a:t>User </a:t>
            </a:r>
            <a:r>
              <a:rPr lang="en-US" dirty="0"/>
              <a:t>interface is customer specific web pages that can be viewed on any </a:t>
            </a:r>
            <a:r>
              <a:rPr lang="en-US" dirty="0" smtClean="0"/>
              <a:t>browser</a:t>
            </a:r>
          </a:p>
          <a:p>
            <a:pPr lvl="2"/>
            <a:r>
              <a:rPr lang="en-US" dirty="0" smtClean="0"/>
              <a:t>PC</a:t>
            </a:r>
          </a:p>
          <a:p>
            <a:pPr lvl="2"/>
            <a:r>
              <a:rPr lang="en-US" dirty="0" smtClean="0"/>
              <a:t>Tablet</a:t>
            </a:r>
          </a:p>
          <a:p>
            <a:pPr lvl="2"/>
            <a:r>
              <a:rPr lang="en-US" dirty="0" smtClean="0"/>
              <a:t>Smart Phone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05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TagWell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0"/>
            <a:ext cx="7543800" cy="4495800"/>
          </a:xfrm>
        </p:spPr>
        <p:txBody>
          <a:bodyPr/>
          <a:lstStyle/>
          <a:p>
            <a:r>
              <a:rPr lang="en-US" dirty="0" smtClean="0"/>
              <a:t>Components </a:t>
            </a:r>
            <a:r>
              <a:rPr lang="en-US" dirty="0"/>
              <a:t>of a </a:t>
            </a:r>
            <a:r>
              <a:rPr lang="en-US" dirty="0" err="1"/>
              <a:t>TagWell</a:t>
            </a:r>
            <a:r>
              <a:rPr lang="en-US" dirty="0"/>
              <a:t> system can include:</a:t>
            </a:r>
          </a:p>
          <a:p>
            <a:pPr lvl="1"/>
            <a:r>
              <a:rPr lang="en-US" dirty="0" err="1"/>
              <a:t>TagWell</a:t>
            </a:r>
            <a:r>
              <a:rPr lang="en-US" dirty="0"/>
              <a:t> - Secure Internet based ("cloud") data </a:t>
            </a:r>
            <a:r>
              <a:rPr lang="en-US" dirty="0" smtClean="0"/>
              <a:t>center</a:t>
            </a:r>
            <a:endParaRPr lang="en-US" dirty="0"/>
          </a:p>
          <a:p>
            <a:pPr lvl="1"/>
            <a:r>
              <a:rPr lang="en-US" dirty="0"/>
              <a:t>SoftPLC </a:t>
            </a:r>
            <a:r>
              <a:rPr lang="en-US" dirty="0" smtClean="0"/>
              <a:t>Gateways</a:t>
            </a:r>
          </a:p>
          <a:p>
            <a:pPr lvl="2"/>
            <a:r>
              <a:rPr lang="en-US" dirty="0" smtClean="0"/>
              <a:t>Enable </a:t>
            </a:r>
            <a:r>
              <a:rPr lang="en-US" dirty="0"/>
              <a:t>remote communication between other vendor's controllers or equipment and </a:t>
            </a:r>
            <a:r>
              <a:rPr lang="en-US" dirty="0" err="1"/>
              <a:t>TagWell</a:t>
            </a:r>
            <a:r>
              <a:rPr lang="en-US" dirty="0"/>
              <a:t>, as well as from </a:t>
            </a:r>
            <a:r>
              <a:rPr lang="en-US" dirty="0" err="1"/>
              <a:t>TagWell</a:t>
            </a:r>
            <a:r>
              <a:rPr lang="en-US" dirty="0"/>
              <a:t> to SCADA </a:t>
            </a:r>
            <a:r>
              <a:rPr lang="en-US" dirty="0" smtClean="0"/>
              <a:t>systems</a:t>
            </a:r>
          </a:p>
          <a:p>
            <a:pPr lvl="2"/>
            <a:r>
              <a:rPr lang="en-US" dirty="0" smtClean="0"/>
              <a:t>Provide </a:t>
            </a:r>
            <a:r>
              <a:rPr lang="en-US" dirty="0"/>
              <a:t>immediate alert notification via email or SMS text </a:t>
            </a:r>
            <a:r>
              <a:rPr lang="en-US" dirty="0" smtClean="0"/>
              <a:t>message</a:t>
            </a:r>
          </a:p>
          <a:p>
            <a:pPr lvl="2"/>
            <a:r>
              <a:rPr lang="en-US" dirty="0" smtClean="0"/>
              <a:t>Provide </a:t>
            </a:r>
            <a:r>
              <a:rPr lang="en-US" dirty="0"/>
              <a:t>data acquisition and logging </a:t>
            </a:r>
            <a:r>
              <a:rPr lang="en-US" dirty="0" smtClean="0"/>
              <a:t>functions</a:t>
            </a:r>
            <a:endParaRPr lang="en-US" dirty="0"/>
          </a:p>
          <a:p>
            <a:pPr lvl="1"/>
            <a:r>
              <a:rPr lang="en-US" dirty="0"/>
              <a:t>SoftPLC </a:t>
            </a:r>
            <a:r>
              <a:rPr lang="en-US" dirty="0" smtClean="0"/>
              <a:t>RTU's</a:t>
            </a:r>
          </a:p>
          <a:p>
            <a:pPr lvl="2"/>
            <a:r>
              <a:rPr lang="en-US" dirty="0" smtClean="0"/>
              <a:t>Industrial </a:t>
            </a:r>
            <a:r>
              <a:rPr lang="en-US" dirty="0"/>
              <a:t>controllers that provide I/O monitoring and extensive control, in addition to all the </a:t>
            </a:r>
            <a:r>
              <a:rPr lang="en-US" dirty="0" smtClean="0"/>
              <a:t>functions </a:t>
            </a:r>
            <a:r>
              <a:rPr lang="en-US" dirty="0"/>
              <a:t>of a SoftPLC </a:t>
            </a:r>
            <a:r>
              <a:rPr lang="en-US" dirty="0" smtClean="0"/>
              <a:t>Gateway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27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TagWell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09600"/>
            <a:ext cx="6584251" cy="459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3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SoftPLC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696200" cy="3886200"/>
          </a:xfrm>
        </p:spPr>
        <p:txBody>
          <a:bodyPr/>
          <a:lstStyle/>
          <a:p>
            <a:r>
              <a:rPr lang="en-US" dirty="0" smtClean="0"/>
              <a:t>Industrial I/O</a:t>
            </a:r>
          </a:p>
          <a:p>
            <a:pPr lvl="1"/>
            <a:r>
              <a:rPr lang="en-US" dirty="0" smtClean="0"/>
              <a:t>Tealware™ - Modular rack-mounted I/O system, local &amp; Ethernet configurations</a:t>
            </a:r>
          </a:p>
          <a:p>
            <a:pPr lvl="1"/>
            <a:r>
              <a:rPr lang="en-US" dirty="0" smtClean="0"/>
              <a:t>A-Series – Low count/low cost serial &amp; Ethernet I/O</a:t>
            </a:r>
          </a:p>
          <a:p>
            <a:pPr lvl="1"/>
            <a:r>
              <a:rPr lang="en-US" dirty="0" smtClean="0"/>
              <a:t>Interface cards for industrial networks</a:t>
            </a:r>
            <a:r>
              <a:rPr lang="en-US" sz="1800" i="1" dirty="0" smtClean="0"/>
              <a:t> (e.g.: Profibus, DeviceNet)</a:t>
            </a:r>
          </a:p>
          <a:p>
            <a:r>
              <a:rPr lang="en-US" dirty="0" smtClean="0"/>
              <a:t>TOPDOC® – SoftPLC Programming Software</a:t>
            </a:r>
          </a:p>
          <a:p>
            <a:pPr lvl="1"/>
            <a:r>
              <a:rPr lang="en-US" dirty="0" smtClean="0"/>
              <a:t>Configuration, application development, troubleshooting</a:t>
            </a:r>
          </a:p>
          <a:p>
            <a:pPr lvl="1"/>
            <a:r>
              <a:rPr lang="en-US" dirty="0" smtClean="0"/>
              <a:t>Available for Windows &amp; Linux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-76200"/>
            <a:ext cx="232038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209800"/>
            <a:ext cx="72208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841" y="4038600"/>
            <a:ext cx="2981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53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924800" cy="1600200"/>
          </a:xfrm>
        </p:spPr>
        <p:txBody>
          <a:bodyPr/>
          <a:lstStyle/>
          <a:p>
            <a:r>
              <a:rPr lang="en-US" dirty="0" err="1" smtClean="0"/>
              <a:t>TagWell</a:t>
            </a:r>
            <a:r>
              <a:rPr lang="en-US" dirty="0" smtClean="0"/>
              <a:t> Features/Benefits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Optimized Communications</a:t>
            </a:r>
          </a:p>
          <a:p>
            <a:pPr lvl="1"/>
            <a:r>
              <a:rPr lang="en-US" dirty="0" smtClean="0"/>
              <a:t>Remotes </a:t>
            </a:r>
            <a:r>
              <a:rPr lang="en-US" dirty="0"/>
              <a:t>can immediately report changes to watched points to </a:t>
            </a:r>
            <a:r>
              <a:rPr lang="en-US" dirty="0" err="1" smtClean="0"/>
              <a:t>TagWell</a:t>
            </a:r>
            <a:r>
              <a:rPr lang="en-US" dirty="0" smtClean="0"/>
              <a:t> or report based on time interval</a:t>
            </a:r>
            <a:endParaRPr lang="en-US" dirty="0"/>
          </a:p>
          <a:p>
            <a:pPr lvl="1"/>
            <a:r>
              <a:rPr lang="en-US" dirty="0"/>
              <a:t>Report digital status changes and/or analog changes over user-defined alarm bands </a:t>
            </a:r>
          </a:p>
          <a:p>
            <a:pPr lvl="1"/>
            <a:r>
              <a:rPr lang="en-US" dirty="0"/>
              <a:t>Reporting by exception, minimizes bandwidth requirements </a:t>
            </a:r>
            <a:endParaRPr lang="en-US" dirty="0" smtClean="0"/>
          </a:p>
          <a:p>
            <a:r>
              <a:rPr lang="en-US" dirty="0" smtClean="0"/>
              <a:t>Architecture dynamically grows </a:t>
            </a:r>
            <a:r>
              <a:rPr lang="en-US" dirty="0"/>
              <a:t>with </a:t>
            </a:r>
            <a:r>
              <a:rPr lang="en-US" dirty="0" smtClean="0"/>
              <a:t>demand</a:t>
            </a:r>
          </a:p>
          <a:p>
            <a:pPr lvl="1"/>
            <a:r>
              <a:rPr lang="en-US" dirty="0" smtClean="0"/>
              <a:t>No limit on number of remotes</a:t>
            </a:r>
            <a:endParaRPr lang="en-US" dirty="0"/>
          </a:p>
          <a:p>
            <a:r>
              <a:rPr lang="en-US" dirty="0" smtClean="0"/>
              <a:t>No </a:t>
            </a:r>
            <a:r>
              <a:rPr lang="en-US" dirty="0"/>
              <a:t>IT </a:t>
            </a:r>
            <a:r>
              <a:rPr lang="en-US" dirty="0" smtClean="0"/>
              <a:t>expertise/interaction required for firewalls</a:t>
            </a:r>
            <a:r>
              <a:rPr lang="en-US" dirty="0"/>
              <a:t>, VPNs and SIM card </a:t>
            </a:r>
            <a:r>
              <a:rPr lang="en-US" dirty="0" smtClean="0"/>
              <a:t>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4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001000" cy="1600200"/>
          </a:xfrm>
        </p:spPr>
        <p:txBody>
          <a:bodyPr/>
          <a:lstStyle/>
          <a:p>
            <a:r>
              <a:rPr lang="en-US" dirty="0" err="1" smtClean="0"/>
              <a:t>TagWell</a:t>
            </a:r>
            <a:r>
              <a:rPr lang="en-US" dirty="0" smtClean="0"/>
              <a:t> Features/Benefits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696200" cy="4343400"/>
          </a:xfrm>
        </p:spPr>
        <p:txBody>
          <a:bodyPr/>
          <a:lstStyle/>
          <a:p>
            <a:r>
              <a:rPr lang="en-US" dirty="0" smtClean="0"/>
              <a:t>Intelligent Remotes mean powerful/flexible Asset </a:t>
            </a:r>
            <a:r>
              <a:rPr lang="en-US" dirty="0" err="1" smtClean="0"/>
              <a:t>Mgmt</a:t>
            </a:r>
            <a:endParaRPr lang="en-US" dirty="0" smtClean="0"/>
          </a:p>
          <a:p>
            <a:pPr lvl="1"/>
            <a:r>
              <a:rPr lang="en-US" dirty="0"/>
              <a:t>Include built-in protocols </a:t>
            </a:r>
            <a:r>
              <a:rPr lang="en-US" sz="1800" i="1" dirty="0" smtClean="0"/>
              <a:t>(</a:t>
            </a:r>
            <a:r>
              <a:rPr lang="en-US" sz="1800" i="1" dirty="0" err="1" smtClean="0"/>
              <a:t>eg</a:t>
            </a:r>
            <a:r>
              <a:rPr lang="en-US" sz="1800" i="1" dirty="0" smtClean="0"/>
              <a:t>: Modbus</a:t>
            </a:r>
            <a:r>
              <a:rPr lang="en-US" sz="1800" i="1" dirty="0"/>
              <a:t>, ModbusTCP, and </a:t>
            </a:r>
            <a:r>
              <a:rPr lang="en-US" sz="1800" i="1" dirty="0" smtClean="0"/>
              <a:t>others)</a:t>
            </a:r>
            <a:r>
              <a:rPr lang="en-US" dirty="0" smtClean="0"/>
              <a:t> </a:t>
            </a:r>
            <a:r>
              <a:rPr lang="en-US" dirty="0"/>
              <a:t>to interface </a:t>
            </a:r>
            <a:r>
              <a:rPr lang="en-US" dirty="0" smtClean="0"/>
              <a:t>w/ </a:t>
            </a:r>
            <a:r>
              <a:rPr lang="en-US" dirty="0"/>
              <a:t>common devices </a:t>
            </a:r>
            <a:r>
              <a:rPr lang="en-US" sz="1800" i="1" dirty="0"/>
              <a:t>(</a:t>
            </a:r>
            <a:r>
              <a:rPr lang="en-US" sz="1800" i="1" dirty="0" err="1"/>
              <a:t>eg</a:t>
            </a:r>
            <a:r>
              <a:rPr lang="en-US" sz="1800" i="1" dirty="0"/>
              <a:t>: RTU/PLC, flow meters, </a:t>
            </a:r>
            <a:r>
              <a:rPr lang="en-US" sz="1800" i="1" dirty="0" smtClean="0"/>
              <a:t>drives)</a:t>
            </a:r>
          </a:p>
          <a:p>
            <a:pPr lvl="1"/>
            <a:r>
              <a:rPr lang="en-US" dirty="0" smtClean="0"/>
              <a:t>Logic </a:t>
            </a:r>
            <a:r>
              <a:rPr lang="en-US" dirty="0"/>
              <a:t>functions for I/O control, data </a:t>
            </a:r>
            <a:r>
              <a:rPr lang="en-US" dirty="0" smtClean="0"/>
              <a:t>concentration &amp; manipulation </a:t>
            </a:r>
            <a:r>
              <a:rPr lang="en-US" sz="1800" i="1" dirty="0"/>
              <a:t>(</a:t>
            </a:r>
            <a:r>
              <a:rPr lang="en-US" sz="1800" i="1" dirty="0" err="1"/>
              <a:t>eg</a:t>
            </a:r>
            <a:r>
              <a:rPr lang="en-US" sz="1800" i="1" dirty="0"/>
              <a:t>: averaging, scaling, etc.)</a:t>
            </a:r>
            <a:r>
              <a:rPr lang="en-US" dirty="0"/>
              <a:t> and more </a:t>
            </a:r>
            <a:endParaRPr lang="en-US" dirty="0" smtClean="0"/>
          </a:p>
          <a:p>
            <a:pPr lvl="1"/>
            <a:r>
              <a:rPr lang="en-US" dirty="0" smtClean="0"/>
              <a:t>Alarm </a:t>
            </a:r>
            <a:r>
              <a:rPr lang="en-US" dirty="0"/>
              <a:t>notification via email and/or SMS text </a:t>
            </a:r>
            <a:r>
              <a:rPr lang="en-US" dirty="0" smtClean="0"/>
              <a:t>messages</a:t>
            </a:r>
          </a:p>
          <a:p>
            <a:pPr lvl="1"/>
            <a:r>
              <a:rPr lang="en-US" dirty="0" smtClean="0"/>
              <a:t>Data </a:t>
            </a:r>
            <a:r>
              <a:rPr lang="en-US" dirty="0"/>
              <a:t>Logging </a:t>
            </a:r>
            <a:endParaRPr lang="en-US" dirty="0" smtClean="0"/>
          </a:p>
          <a:p>
            <a:pPr lvl="1"/>
            <a:r>
              <a:rPr lang="en-US" dirty="0" smtClean="0"/>
              <a:t>Optional </a:t>
            </a:r>
            <a:r>
              <a:rPr lang="en-US" dirty="0"/>
              <a:t>embedded web server for local access browser-based operator interface </a:t>
            </a:r>
            <a:endParaRPr lang="en-US" dirty="0" smtClean="0"/>
          </a:p>
          <a:p>
            <a:pPr lvl="1"/>
            <a:r>
              <a:rPr lang="en-US" dirty="0" smtClean="0"/>
              <a:t>Optional </a:t>
            </a:r>
            <a:r>
              <a:rPr lang="en-US" dirty="0"/>
              <a:t>embedded firewall for layered remote access security and to provide security for local access </a:t>
            </a:r>
          </a:p>
        </p:txBody>
      </p:sp>
    </p:spTree>
    <p:extLst>
      <p:ext uri="{BB962C8B-B14F-4D97-AF65-F5344CB8AC3E}">
        <p14:creationId xmlns:p14="http://schemas.microsoft.com/office/powerpoint/2010/main" val="397821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http://softplc.com</a:t>
            </a:r>
          </a:p>
          <a:p>
            <a:r>
              <a:rPr lang="en-US" dirty="0" smtClean="0"/>
              <a:t>info@softplc.com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609600"/>
            <a:ext cx="5486400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03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TagWell</a:t>
            </a:r>
            <a:r>
              <a:rPr lang="en-US" dirty="0" smtClean="0"/>
              <a:t>™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886200"/>
            <a:ext cx="3048264" cy="2127688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685800"/>
            <a:ext cx="76962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Open platform for cloud-based remote asset management</a:t>
            </a:r>
          </a:p>
          <a:p>
            <a:pPr lvl="1"/>
            <a:r>
              <a:rPr lang="en-US" dirty="0" smtClean="0"/>
              <a:t>Monitor/Acquire data from remote systems</a:t>
            </a:r>
          </a:p>
          <a:p>
            <a:pPr lvl="1"/>
            <a:r>
              <a:rPr lang="en-US" dirty="0" smtClean="0"/>
              <a:t>Write to remote systems to change operating parameters, acknowledge alarms</a:t>
            </a:r>
          </a:p>
          <a:p>
            <a:pPr lvl="1"/>
            <a:r>
              <a:rPr lang="en-US" dirty="0" smtClean="0"/>
              <a:t>Email/Text alerts</a:t>
            </a:r>
            <a:endParaRPr lang="en-US" sz="1800" i="1" dirty="0" smtClean="0"/>
          </a:p>
          <a:p>
            <a:r>
              <a:rPr lang="en-US" dirty="0" smtClean="0"/>
              <a:t>User designed web page interfaces</a:t>
            </a:r>
          </a:p>
        </p:txBody>
      </p:sp>
    </p:spTree>
    <p:extLst>
      <p:ext uri="{BB962C8B-B14F-4D97-AF65-F5344CB8AC3E}">
        <p14:creationId xmlns:p14="http://schemas.microsoft.com/office/powerpoint/2010/main" val="209327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SoftPLC Web Studio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457200"/>
            <a:ext cx="6934200" cy="4730751"/>
          </a:xfrm>
        </p:spPr>
        <p:txBody>
          <a:bodyPr/>
          <a:lstStyle/>
          <a:p>
            <a:r>
              <a:rPr lang="en-US" dirty="0" smtClean="0"/>
              <a:t>Web Studio is a complete SCADA software product</a:t>
            </a:r>
          </a:p>
          <a:p>
            <a:pPr lvl="1"/>
            <a:r>
              <a:rPr lang="en-US" dirty="0" smtClean="0"/>
              <a:t>All features included, no add-on costs</a:t>
            </a:r>
          </a:p>
          <a:p>
            <a:pPr lvl="1"/>
            <a:r>
              <a:rPr lang="en-US" dirty="0" smtClean="0"/>
              <a:t>Runs on any Windows environment, including mobile devices up to redundant servers</a:t>
            </a:r>
          </a:p>
          <a:p>
            <a:r>
              <a:rPr lang="en-US" dirty="0" smtClean="0"/>
              <a:t>Web Studio HMI’s are Panel-PC’s w/ Web Studio runtime pre-loaded</a:t>
            </a:r>
          </a:p>
          <a:p>
            <a:pPr lvl="1"/>
            <a:r>
              <a:rPr lang="en-US" dirty="0" smtClean="0"/>
              <a:t>3.5” - 17” sizes available in standard models</a:t>
            </a:r>
          </a:p>
          <a:p>
            <a:pPr lvl="1"/>
            <a:r>
              <a:rPr lang="en-US" dirty="0" smtClean="0"/>
              <a:t>Custom sizes/specification models also available</a:t>
            </a:r>
            <a:r>
              <a:rPr lang="en-US" sz="1800" i="1" dirty="0" smtClean="0"/>
              <a:t> (e.g.: hazardous/marine area, other mounting options, etc.)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4679154"/>
            <a:ext cx="1524000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2139950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38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Autofit/>
          </a:bodyPr>
          <a:lstStyle/>
          <a:p>
            <a:r>
              <a:rPr lang="en-US" dirty="0" smtClean="0"/>
              <a:t>Communication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5925343" cy="3886200"/>
          </a:xfrm>
        </p:spPr>
        <p:txBody>
          <a:bodyPr/>
          <a:lstStyle/>
          <a:p>
            <a:r>
              <a:rPr lang="en-US" dirty="0" smtClean="0"/>
              <a:t>Gatecraft Industrial Ethernet Products</a:t>
            </a:r>
          </a:p>
          <a:p>
            <a:pPr lvl="1"/>
            <a:r>
              <a:rPr lang="en-US" dirty="0" smtClean="0"/>
              <a:t>Switches/Routers</a:t>
            </a:r>
          </a:p>
          <a:p>
            <a:pPr lvl="1"/>
            <a:r>
              <a:rPr lang="en-US" dirty="0" smtClean="0"/>
              <a:t>Media converters</a:t>
            </a:r>
          </a:p>
          <a:p>
            <a:pPr lvl="1"/>
            <a:r>
              <a:rPr lang="en-US" dirty="0" smtClean="0"/>
              <a:t>Remote Access Modems</a:t>
            </a:r>
          </a:p>
          <a:p>
            <a:pPr lvl="1"/>
            <a:r>
              <a:rPr lang="en-US" dirty="0" smtClean="0"/>
              <a:t>Wireless Interfaces</a:t>
            </a:r>
          </a:p>
          <a:p>
            <a:pPr lvl="1"/>
            <a:r>
              <a:rPr lang="en-US" dirty="0" smtClean="0"/>
              <a:t>Firewalls/VPN’s</a:t>
            </a:r>
          </a:p>
          <a:p>
            <a:pPr lvl="1"/>
            <a:r>
              <a:rPr lang="en-US" dirty="0" smtClean="0"/>
              <a:t>Remote Serial Servers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838200"/>
            <a:ext cx="1658937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343" y="3352800"/>
            <a:ext cx="2000250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87343" y="2514600"/>
            <a:ext cx="200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accent1"/>
                </a:solidFill>
              </a:rPr>
              <a:t>Smart Netbox</a:t>
            </a:r>
            <a:endParaRPr lang="en-US" i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87343" y="4503221"/>
            <a:ext cx="2000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accent1"/>
                </a:solidFill>
              </a:rPr>
              <a:t>Gatecraft </a:t>
            </a:r>
            <a:r>
              <a:rPr lang="en-US" i="1" dirty="0" smtClean="0">
                <a:solidFill>
                  <a:schemeClr val="accent1"/>
                </a:solidFill>
              </a:rPr>
              <a:t>Shield Firewall</a:t>
            </a:r>
            <a:endParaRPr lang="en-US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0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0100" y="4876800"/>
            <a:ext cx="7543800" cy="1143000"/>
          </a:xfrm>
        </p:spPr>
        <p:txBody>
          <a:bodyPr/>
          <a:lstStyle/>
          <a:p>
            <a:r>
              <a:rPr lang="en-US" dirty="0" smtClean="0"/>
              <a:t>Company overview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143000" y="1219200"/>
            <a:ext cx="7162800" cy="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 w="lg" len="lg"/>
          </a:ln>
          <a:effectLst>
            <a:glow rad="101600">
              <a:schemeClr val="accent3">
                <a:lumMod val="20000"/>
                <a:lumOff val="80000"/>
                <a:alpha val="29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14400" y="742188"/>
            <a:ext cx="762000" cy="381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 smtClean="0"/>
              <a:t>1983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62200" y="742188"/>
            <a:ext cx="762000" cy="381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 smtClean="0"/>
              <a:t>1988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76600" y="742188"/>
            <a:ext cx="762000" cy="381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 smtClean="0"/>
              <a:t>1993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96021" y="742188"/>
            <a:ext cx="762000" cy="381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 smtClean="0"/>
              <a:t>2001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82489" y="742188"/>
            <a:ext cx="762000" cy="381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 smtClean="0"/>
              <a:t>2009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49180" y="1371600"/>
            <a:ext cx="492443" cy="861774"/>
          </a:xfrm>
          <a:prstGeom prst="rect">
            <a:avLst/>
          </a:prstGeom>
          <a:noFill/>
        </p:spPr>
        <p:txBody>
          <a:bodyPr vert="vert270" wrap="square" rtlCol="0" anchor="t" anchorCtr="0">
            <a:spAutoFit/>
          </a:bodyPr>
          <a:lstStyle/>
          <a:p>
            <a:pPr algn="r"/>
            <a:r>
              <a:rPr lang="en-US" sz="1000" dirty="0" smtClean="0">
                <a:latin typeface="Arial" pitchFamily="34" charset="0"/>
                <a:cs typeface="Arial" pitchFamily="34" charset="0"/>
              </a:rPr>
              <a:t>Tele-Denken 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1000" dirty="0" smtClean="0">
                <a:latin typeface="Arial" pitchFamily="34" charset="0"/>
                <a:cs typeface="Arial" pitchFamily="34" charset="0"/>
              </a:rPr>
              <a:t>formed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96980" y="1371600"/>
            <a:ext cx="338554" cy="1169551"/>
          </a:xfrm>
          <a:prstGeom prst="rect">
            <a:avLst/>
          </a:prstGeom>
          <a:noFill/>
        </p:spPr>
        <p:txBody>
          <a:bodyPr vert="vert270" wrap="square" rtlCol="0" anchor="t" anchorCtr="0">
            <a:spAutoFit/>
          </a:bodyPr>
          <a:lstStyle/>
          <a:p>
            <a:pPr algn="r"/>
            <a:r>
              <a:rPr lang="en-US" sz="1000" dirty="0" smtClean="0">
                <a:latin typeface="Arial" pitchFamily="34" charset="0"/>
                <a:cs typeface="Arial" pitchFamily="34" charset="0"/>
              </a:rPr>
              <a:t>SoftPLC PACs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11380" y="1371600"/>
            <a:ext cx="492443" cy="1169551"/>
          </a:xfrm>
          <a:prstGeom prst="rect">
            <a:avLst/>
          </a:prstGeom>
          <a:noFill/>
        </p:spPr>
        <p:txBody>
          <a:bodyPr vert="vert270" wrap="square" rtlCol="0" anchor="t" anchorCtr="0">
            <a:spAutoFit/>
          </a:bodyPr>
          <a:lstStyle/>
          <a:p>
            <a:pPr algn="r"/>
            <a:r>
              <a:rPr lang="en-US" sz="1000" dirty="0" smtClean="0">
                <a:latin typeface="Arial" pitchFamily="34" charset="0"/>
                <a:cs typeface="Arial" pitchFamily="34" charset="0"/>
              </a:rPr>
              <a:t>Name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change</a:t>
            </a:r>
          </a:p>
          <a:p>
            <a:pPr algn="r"/>
            <a:r>
              <a:rPr lang="en-US" sz="10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SoftPLC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30801" y="1371600"/>
            <a:ext cx="492443" cy="861774"/>
          </a:xfrm>
          <a:prstGeom prst="rect">
            <a:avLst/>
          </a:prstGeom>
          <a:noFill/>
        </p:spPr>
        <p:txBody>
          <a:bodyPr vert="vert270" wrap="square" rtlCol="0" anchor="t" anchorCtr="0">
            <a:spAutoFit/>
          </a:bodyPr>
          <a:lstStyle/>
          <a:p>
            <a:pPr algn="r"/>
            <a:r>
              <a:rPr lang="en-US" sz="1000" dirty="0" smtClean="0">
                <a:latin typeface="Arial" pitchFamily="34" charset="0"/>
                <a:cs typeface="Arial" pitchFamily="34" charset="0"/>
              </a:rPr>
              <a:t>Linux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Version</a:t>
            </a:r>
          </a:p>
          <a:p>
            <a:pPr algn="r"/>
            <a:r>
              <a:rPr lang="en-US" sz="1000" dirty="0" smtClean="0">
                <a:latin typeface="Arial" pitchFamily="34" charset="0"/>
                <a:cs typeface="Arial" pitchFamily="34" charset="0"/>
              </a:rPr>
              <a:t>SoftPLC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17269" y="1371600"/>
            <a:ext cx="338554" cy="861774"/>
          </a:xfrm>
          <a:prstGeom prst="rect">
            <a:avLst/>
          </a:prstGeom>
          <a:noFill/>
        </p:spPr>
        <p:txBody>
          <a:bodyPr vert="vert270" wrap="square" rtlCol="0" anchor="t" anchorCtr="0">
            <a:spAutoFit/>
          </a:bodyPr>
          <a:lstStyle/>
          <a:p>
            <a:pPr algn="r"/>
            <a:r>
              <a:rPr lang="en-US" sz="1000" dirty="0" smtClean="0">
                <a:latin typeface="Arial" pitchFamily="34" charset="0"/>
                <a:cs typeface="Arial" pitchFamily="34" charset="0"/>
              </a:rPr>
              <a:t>SmartBoard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84558" y="1371600"/>
            <a:ext cx="492443" cy="861774"/>
          </a:xfrm>
          <a:prstGeom prst="rect">
            <a:avLst/>
          </a:prstGeom>
          <a:noFill/>
        </p:spPr>
        <p:txBody>
          <a:bodyPr vert="vert270" wrap="square" rtlCol="0" anchor="t" anchorCtr="0">
            <a:spAutoFit/>
          </a:bodyPr>
          <a:lstStyle/>
          <a:p>
            <a:pPr algn="r"/>
            <a:r>
              <a:rPr lang="en-US" sz="1000" dirty="0" smtClean="0">
                <a:latin typeface="Arial" pitchFamily="34" charset="0"/>
                <a:cs typeface="Arial" pitchFamily="34" charset="0"/>
              </a:rPr>
              <a:t>Web Studio</a:t>
            </a:r>
          </a:p>
          <a:p>
            <a:pPr algn="r"/>
            <a:r>
              <a:rPr lang="en-US" sz="1000" dirty="0" smtClean="0">
                <a:latin typeface="Arial" pitchFamily="34" charset="0"/>
                <a:cs typeface="Arial" pitchFamily="34" charset="0"/>
              </a:rPr>
              <a:t> SCADA/HMI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49580" y="1371600"/>
            <a:ext cx="338554" cy="861774"/>
          </a:xfrm>
          <a:prstGeom prst="rect">
            <a:avLst/>
          </a:prstGeom>
          <a:noFill/>
        </p:spPr>
        <p:txBody>
          <a:bodyPr vert="vert270" wrap="square" rtlCol="0" anchor="t" anchorCtr="0">
            <a:spAutoFit/>
          </a:bodyPr>
          <a:lstStyle/>
          <a:p>
            <a:pPr algn="r"/>
            <a:r>
              <a:rPr lang="en-US" sz="1000" dirty="0" smtClean="0">
                <a:latin typeface="Arial" pitchFamily="34" charset="0"/>
                <a:cs typeface="Arial" pitchFamily="34" charset="0"/>
              </a:rPr>
              <a:t>Tealware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I/O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14800" y="742188"/>
            <a:ext cx="762000" cy="381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 smtClean="0"/>
              <a:t>1996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849778" y="742188"/>
            <a:ext cx="762000" cy="381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 smtClean="0"/>
              <a:t>2007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600200" y="742188"/>
            <a:ext cx="762000" cy="381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 smtClean="0"/>
              <a:t>1985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725836" y="1371600"/>
            <a:ext cx="338554" cy="861774"/>
          </a:xfrm>
          <a:prstGeom prst="rect">
            <a:avLst/>
          </a:prstGeom>
          <a:noFill/>
        </p:spPr>
        <p:txBody>
          <a:bodyPr vert="vert270" wrap="square" rtlCol="0" anchor="t" anchorCtr="0">
            <a:spAutoFit/>
          </a:bodyPr>
          <a:lstStyle/>
          <a:p>
            <a:pPr algn="r"/>
            <a:r>
              <a:rPr lang="en-US" sz="1000" dirty="0" smtClean="0">
                <a:latin typeface="Arial" pitchFamily="34" charset="0"/>
                <a:cs typeface="Arial" pitchFamily="34" charset="0"/>
              </a:rPr>
              <a:t>TOPDOC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12152" y="742188"/>
            <a:ext cx="762000" cy="381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446930" y="1371600"/>
            <a:ext cx="492443" cy="914400"/>
          </a:xfrm>
          <a:prstGeom prst="rect">
            <a:avLst/>
          </a:prstGeom>
          <a:noFill/>
        </p:spPr>
        <p:txBody>
          <a:bodyPr vert="vert270" wrap="square" rtlCol="0" anchor="t" anchorCtr="0">
            <a:spAutoFit/>
          </a:bodyPr>
          <a:lstStyle/>
          <a:p>
            <a:pPr algn="r"/>
            <a:r>
              <a:rPr lang="en-US" sz="1000" dirty="0" smtClean="0">
                <a:latin typeface="Arial" pitchFamily="34" charset="0"/>
                <a:cs typeface="Arial" pitchFamily="34" charset="0"/>
              </a:rPr>
              <a:t>Micro-RTUs</a:t>
            </a:r>
          </a:p>
          <a:p>
            <a:pPr algn="r"/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TagWell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29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– Key Events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685800"/>
            <a:ext cx="78486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Founded in 1983 as Tele-Denken Resources, Inc.</a:t>
            </a:r>
          </a:p>
          <a:p>
            <a:pPr lvl="1"/>
            <a:r>
              <a:rPr lang="en-US" dirty="0" smtClean="0"/>
              <a:t>By ex-Allen-Bradley employees</a:t>
            </a:r>
          </a:p>
          <a:p>
            <a:pPr lvl="1"/>
            <a:r>
              <a:rPr lang="en-US" dirty="0" smtClean="0"/>
              <a:t>Privately held, Texas Corporation</a:t>
            </a:r>
          </a:p>
          <a:p>
            <a:pPr lvl="1"/>
            <a:r>
              <a:rPr lang="en-US" dirty="0" smtClean="0"/>
              <a:t>US classified as small, woman-owned business</a:t>
            </a:r>
          </a:p>
          <a:p>
            <a:r>
              <a:rPr lang="en-US" dirty="0" smtClean="0"/>
              <a:t>1980’s</a:t>
            </a:r>
          </a:p>
          <a:p>
            <a:pPr lvl="1"/>
            <a:r>
              <a:rPr lang="en-US" dirty="0" smtClean="0"/>
              <a:t>Drivers and open toolkit API for PLC networks to PCs </a:t>
            </a:r>
            <a:r>
              <a:rPr lang="en-US" sz="1800" dirty="0" smtClean="0"/>
              <a:t>(O•N•E)</a:t>
            </a:r>
          </a:p>
          <a:p>
            <a:pPr lvl="1"/>
            <a:r>
              <a:rPr lang="en-US" dirty="0" smtClean="0"/>
              <a:t>A-B PLC programming software </a:t>
            </a:r>
            <a:r>
              <a:rPr lang="en-US" sz="1800" dirty="0" smtClean="0"/>
              <a:t>(</a:t>
            </a:r>
            <a:r>
              <a:rPr lang="en-US" sz="1800" dirty="0"/>
              <a:t>TOPDOC</a:t>
            </a:r>
            <a:r>
              <a:rPr lang="en-US" sz="1800" dirty="0" smtClean="0"/>
              <a:t>®)</a:t>
            </a:r>
          </a:p>
          <a:p>
            <a:pPr lvl="2"/>
            <a:r>
              <a:rPr lang="en-US" dirty="0" smtClean="0"/>
              <a:t>for PLC/PLC-2, PLC-3, PLC-5 </a:t>
            </a:r>
            <a:endParaRPr lang="en-US" dirty="0" smtClean="0"/>
          </a:p>
          <a:p>
            <a:pPr lvl="2"/>
            <a:r>
              <a:rPr lang="en-US" dirty="0"/>
              <a:t>A-B private-labeled TOPDOC PLC-3 as 6200 </a:t>
            </a:r>
            <a:r>
              <a:rPr lang="en-US" dirty="0" smtClean="0"/>
              <a:t>software</a:t>
            </a:r>
            <a:endParaRPr lang="en-US" dirty="0" smtClean="0"/>
          </a:p>
          <a:p>
            <a:pPr lvl="1"/>
            <a:r>
              <a:rPr lang="en-US" dirty="0" smtClean="0"/>
              <a:t>A-B PLC emulation software </a:t>
            </a:r>
            <a:r>
              <a:rPr lang="en-US" sz="1800" dirty="0" smtClean="0"/>
              <a:t>(SoftWIRES™</a:t>
            </a:r>
            <a:r>
              <a:rPr lang="en-US" sz="1800" dirty="0" smtClean="0"/>
              <a:t>)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15304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Custom 1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438086"/>
      </a:accent1>
      <a:accent2>
        <a:srgbClr val="83BBC1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1799</TotalTime>
  <Words>2260</Words>
  <Application>Microsoft Office PowerPoint</Application>
  <PresentationFormat>On-screen Show (4:3)</PresentationFormat>
  <Paragraphs>372</Paragraphs>
  <Slides>42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NewsPrint</vt:lpstr>
      <vt:lpstr>Smart   Control   Systems</vt:lpstr>
      <vt:lpstr>Product line overview</vt:lpstr>
      <vt:lpstr>SoftPLC®</vt:lpstr>
      <vt:lpstr>SoftPLC</vt:lpstr>
      <vt:lpstr>TagWell™</vt:lpstr>
      <vt:lpstr>SoftPLC Web Studio</vt:lpstr>
      <vt:lpstr>Communication Products</vt:lpstr>
      <vt:lpstr>Company overview</vt:lpstr>
      <vt:lpstr>History – Key Events</vt:lpstr>
      <vt:lpstr>History – Key Events</vt:lpstr>
      <vt:lpstr>Corporate Strengths</vt:lpstr>
      <vt:lpstr>Corporate Strengths</vt:lpstr>
      <vt:lpstr>Customers</vt:lpstr>
      <vt:lpstr>Project Story</vt:lpstr>
      <vt:lpstr>SoftPLC PAC’s</vt:lpstr>
      <vt:lpstr>“What is a SoftPLC?”</vt:lpstr>
      <vt:lpstr>“What is a SoftPLC?”</vt:lpstr>
      <vt:lpstr>SoftPLC PACs</vt:lpstr>
      <vt:lpstr>SoftPLC’s SmartBoard®</vt:lpstr>
      <vt:lpstr>Smart SoftPLC I/O Interfaces</vt:lpstr>
      <vt:lpstr>SmartBoard Internals</vt:lpstr>
      <vt:lpstr>SmartBoard Internals</vt:lpstr>
      <vt:lpstr>SoftPLC Micro RTUs</vt:lpstr>
      <vt:lpstr>Hardbook Products</vt:lpstr>
      <vt:lpstr>SoftPLC PAC’s</vt:lpstr>
      <vt:lpstr>User Memory</vt:lpstr>
      <vt:lpstr>User Logic</vt:lpstr>
      <vt:lpstr>User Logic</vt:lpstr>
      <vt:lpstr>User Logic</vt:lpstr>
      <vt:lpstr>I/O Support</vt:lpstr>
      <vt:lpstr>Communications</vt:lpstr>
      <vt:lpstr>Communications</vt:lpstr>
      <vt:lpstr>Embedded Web Server</vt:lpstr>
      <vt:lpstr>Embedded Firewall</vt:lpstr>
      <vt:lpstr>Hot Standby/Redundancy</vt:lpstr>
      <vt:lpstr>Tagwell</vt:lpstr>
      <vt:lpstr>TagWell</vt:lpstr>
      <vt:lpstr>TagWell</vt:lpstr>
      <vt:lpstr>TagWell</vt:lpstr>
      <vt:lpstr>TagWell Features/Benefits</vt:lpstr>
      <vt:lpstr>TagWell Features/Benefits</vt:lpstr>
      <vt:lpstr>Thanks!</vt:lpstr>
    </vt:vector>
  </TitlesOfParts>
  <Company>SoftPLC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  Control   Systems</dc:title>
  <dc:creator>Cindy Hollenbeck</dc:creator>
  <cp:lastModifiedBy>Cindy Hollenbeck</cp:lastModifiedBy>
  <cp:revision>164</cp:revision>
  <dcterms:created xsi:type="dcterms:W3CDTF">2011-09-15T17:38:40Z</dcterms:created>
  <dcterms:modified xsi:type="dcterms:W3CDTF">2013-03-03T20:03:39Z</dcterms:modified>
</cp:coreProperties>
</file>