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0"/>
  </p:notesMasterIdLst>
  <p:handoutMasterIdLst>
    <p:handoutMasterId r:id="rId31"/>
  </p:handoutMasterIdLst>
  <p:sldIdLst>
    <p:sldId id="303" r:id="rId2"/>
    <p:sldId id="317" r:id="rId3"/>
    <p:sldId id="318" r:id="rId4"/>
    <p:sldId id="319" r:id="rId5"/>
    <p:sldId id="320" r:id="rId6"/>
    <p:sldId id="322" r:id="rId7"/>
    <p:sldId id="313" r:id="rId8"/>
    <p:sldId id="305" r:id="rId9"/>
    <p:sldId id="306" r:id="rId10"/>
    <p:sldId id="307" r:id="rId11"/>
    <p:sldId id="309" r:id="rId12"/>
    <p:sldId id="308" r:id="rId13"/>
    <p:sldId id="310" r:id="rId14"/>
    <p:sldId id="314" r:id="rId15"/>
    <p:sldId id="304" r:id="rId16"/>
    <p:sldId id="312" r:id="rId17"/>
    <p:sldId id="289" r:id="rId18"/>
    <p:sldId id="311" r:id="rId19"/>
    <p:sldId id="279" r:id="rId20"/>
    <p:sldId id="291" r:id="rId21"/>
    <p:sldId id="315" r:id="rId22"/>
    <p:sldId id="323" r:id="rId23"/>
    <p:sldId id="302" r:id="rId24"/>
    <p:sldId id="316" r:id="rId25"/>
    <p:sldId id="293" r:id="rId26"/>
    <p:sldId id="324" r:id="rId27"/>
    <p:sldId id="288" r:id="rId28"/>
    <p:sldId id="321" r:id="rId29"/>
  </p:sldIdLst>
  <p:sldSz cx="9144000" cy="5143500" type="screen16x9"/>
  <p:notesSz cx="7102475" cy="9388475"/>
  <p:defaultTextStyle>
    <a:defPPr>
      <a:defRPr lang="en-US"/>
    </a:defPPr>
    <a:lvl1pPr marL="0" algn="l" defTabSz="82945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14726" algn="l" defTabSz="82945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829452" algn="l" defTabSz="82945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244178" algn="l" defTabSz="82945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658904" algn="l" defTabSz="82945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073631" algn="l" defTabSz="82945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2488357" algn="l" defTabSz="82945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2903083" algn="l" defTabSz="82945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3317809" algn="l" defTabSz="82945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240" y="-1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082125" cy="469088"/>
          </a:xfrm>
          <a:prstGeom prst="rect">
            <a:avLst/>
          </a:prstGeom>
          <a:noFill/>
          <a:ln>
            <a:noFill/>
          </a:ln>
        </p:spPr>
        <p:txBody>
          <a:bodyPr vert="horz" wrap="none" lIns="83232" tIns="41616" rIns="83232" bIns="41616" anchorCtr="0" compatLnSpc="0"/>
          <a:lstStyle/>
          <a:p>
            <a:pPr hangingPunct="0">
              <a:defRPr sz="1400"/>
            </a:pPr>
            <a:endParaRPr lang="en-US" sz="1300">
              <a:latin typeface="Arial" pitchFamily="18"/>
              <a:ea typeface="WenQuanYi Zen Hei" pitchFamily="2"/>
              <a:cs typeface="Lohit Hindi" pitchFamily="2"/>
            </a:endParaRPr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quarter" idx="1"/>
          </p:nvPr>
        </p:nvSpPr>
        <p:spPr>
          <a:xfrm>
            <a:off x="4020021" y="0"/>
            <a:ext cx="3082125" cy="469088"/>
          </a:xfrm>
          <a:prstGeom prst="rect">
            <a:avLst/>
          </a:prstGeom>
          <a:noFill/>
          <a:ln>
            <a:noFill/>
          </a:ln>
        </p:spPr>
        <p:txBody>
          <a:bodyPr vert="horz" wrap="none" lIns="83232" tIns="41616" rIns="83232" bIns="41616" anchorCtr="0" compatLnSpc="0"/>
          <a:lstStyle/>
          <a:p>
            <a:pPr algn="r" hangingPunct="0">
              <a:defRPr sz="1400"/>
            </a:pPr>
            <a:endParaRPr lang="en-US" sz="1300">
              <a:latin typeface="Arial" pitchFamily="18"/>
              <a:ea typeface="WenQuanYi Zen Hei" pitchFamily="2"/>
              <a:cs typeface="Lohit Hindi" pitchFamily="2"/>
            </a:endParaRPr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2"/>
          </p:nvPr>
        </p:nvSpPr>
        <p:spPr>
          <a:xfrm>
            <a:off x="0" y="8919051"/>
            <a:ext cx="3082125" cy="469088"/>
          </a:xfrm>
          <a:prstGeom prst="rect">
            <a:avLst/>
          </a:prstGeom>
          <a:noFill/>
          <a:ln>
            <a:noFill/>
          </a:ln>
        </p:spPr>
        <p:txBody>
          <a:bodyPr vert="horz" wrap="none" lIns="83232" tIns="41616" rIns="83232" bIns="41616" anchor="b" anchorCtr="0" compatLnSpc="0"/>
          <a:lstStyle/>
          <a:p>
            <a:pPr hangingPunct="0">
              <a:defRPr sz="1400"/>
            </a:pPr>
            <a:endParaRPr lang="en-US" sz="1300">
              <a:latin typeface="Arial" pitchFamily="18"/>
              <a:ea typeface="WenQuanYi Zen Hei" pitchFamily="2"/>
              <a:cs typeface="Lohit Hindi" pitchFamily="2"/>
            </a:endParaRPr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3"/>
          </p:nvPr>
        </p:nvSpPr>
        <p:spPr>
          <a:xfrm>
            <a:off x="4020021" y="8919051"/>
            <a:ext cx="3082125" cy="469088"/>
          </a:xfrm>
          <a:prstGeom prst="rect">
            <a:avLst/>
          </a:prstGeom>
          <a:noFill/>
          <a:ln>
            <a:noFill/>
          </a:ln>
        </p:spPr>
        <p:txBody>
          <a:bodyPr vert="horz" wrap="none" lIns="83232" tIns="41616" rIns="83232" bIns="41616" anchor="b" anchorCtr="0" compatLnSpc="0"/>
          <a:lstStyle/>
          <a:p>
            <a:pPr algn="r" hangingPunct="0">
              <a:defRPr sz="1400"/>
            </a:pPr>
            <a:fld id="{9D9E352A-D54A-461A-A860-9FB1E1070F52}" type="slidenum">
              <a:pPr algn="r" hangingPunct="0">
                <a:defRPr sz="1400"/>
              </a:pPr>
              <a:t>‹#›</a:t>
            </a:fld>
            <a:endParaRPr lang="en-US" sz="1300">
              <a:latin typeface="Arial" pitchFamily="18"/>
              <a:ea typeface="WenQuanYi Zen Hei" pitchFamily="2"/>
              <a:cs typeface="Lohit Hindi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6160767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12788"/>
            <a:ext cx="6257925" cy="3521075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3"/>
          </p:nvPr>
        </p:nvSpPr>
        <p:spPr>
          <a:xfrm>
            <a:off x="710247" y="4459357"/>
            <a:ext cx="5681651" cy="422447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US"/>
          </a:p>
        </p:txBody>
      </p:sp>
      <p:sp>
        <p:nvSpPr>
          <p:cNvPr id="4" name="Header Placeholder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082125" cy="46908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0" marR="0" lvl="0" indent="0" rtl="0" hangingPunct="0">
              <a:buNone/>
              <a:tabLst/>
              <a:defRPr lang="en-US" sz="1300">
                <a:latin typeface="Times New Roman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Date Placeholder 4"/>
          <p:cNvSpPr txBox="1">
            <a:spLocks noGrp="1"/>
          </p:cNvSpPr>
          <p:nvPr>
            <p:ph type="dt" idx="1"/>
          </p:nvPr>
        </p:nvSpPr>
        <p:spPr>
          <a:xfrm>
            <a:off x="4020021" y="0"/>
            <a:ext cx="3082125" cy="46908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0" marR="0" lvl="0" indent="0" algn="r" rtl="0" hangingPunct="0">
              <a:buNone/>
              <a:tabLst/>
              <a:defRPr lang="en-US" sz="1300">
                <a:latin typeface="Times New Roman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4"/>
          </p:nvPr>
        </p:nvSpPr>
        <p:spPr>
          <a:xfrm>
            <a:off x="0" y="8919051"/>
            <a:ext cx="3082125" cy="46908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>
            <a:lvl1pPr marL="0" marR="0" lvl="0" indent="0" rtl="0" hangingPunct="0">
              <a:buNone/>
              <a:tabLst/>
              <a:defRPr lang="en-US" sz="1300">
                <a:latin typeface="Times New Roman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xfrm>
            <a:off x="4020021" y="8919051"/>
            <a:ext cx="3082125" cy="46908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>
            <a:lvl1pPr marL="0" marR="0" lvl="0" indent="0" algn="r" rtl="0" hangingPunct="0">
              <a:buNone/>
              <a:tabLst/>
              <a:defRPr lang="en-US" sz="1300">
                <a:latin typeface="Times New Roman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fld id="{A7B84850-B0C0-449B-9B24-BC82C3DECEF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477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95934" marR="0" indent="-195934" rtl="0" hangingPunct="0">
      <a:tabLst/>
      <a:defRPr lang="en-US" sz="2400" b="0" i="0" u="none" strike="noStrike">
        <a:ln>
          <a:noFill/>
        </a:ln>
        <a:latin typeface="Albany" pitchFamily="18"/>
        <a:cs typeface="Tahoma" pitchFamily="2"/>
      </a:defRPr>
    </a:lvl1pPr>
    <a:lvl2pPr marL="414726" algn="l" defTabSz="8294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829452" algn="l" defTabSz="8294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244178" algn="l" defTabSz="8294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658904" algn="l" defTabSz="8294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073631" algn="l" defTabSz="8294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488357" algn="l" defTabSz="8294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903083" algn="l" defTabSz="8294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317809" algn="l" defTabSz="8294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228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 defTabSz="914305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400300"/>
            <a:ext cx="7543800" cy="1143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3543300"/>
            <a:ext cx="6858000" cy="74295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B9F03451-E71F-4457-BE10-7C50B8C88570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77240" y="4629150"/>
            <a:ext cx="7543800" cy="2057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 defTabSz="914305"/>
            <a:endParaRPr lang="en-US" sz="1800" dirty="0">
              <a:solidFill>
                <a:prstClr val="white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6358" y="4730237"/>
            <a:ext cx="1378527" cy="360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646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514350"/>
            <a:ext cx="7239000" cy="291465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2E23A-F299-421F-95C0-E00C1CC25A60}" type="datetimeFigureOut">
              <a:rPr lang="en-US" smtClean="0">
                <a:solidFill>
                  <a:srgbClr val="424456">
                    <a:lumMod val="90000"/>
                    <a:lumOff val="10000"/>
                  </a:srgbClr>
                </a:solidFill>
              </a:rPr>
              <a:pPr/>
              <a:t>5/27/2015</a:t>
            </a:fld>
            <a:endParaRPr lang="en-US" dirty="0">
              <a:solidFill>
                <a:srgbClr val="424456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24456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03451-E71F-4457-BE10-7C50B8C88570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982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514353"/>
            <a:ext cx="1828800" cy="405764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1" y="514352"/>
            <a:ext cx="5715000" cy="36576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2E23A-F299-421F-95C0-E00C1CC25A60}" type="datetimeFigureOut">
              <a:rPr lang="en-US" smtClean="0">
                <a:solidFill>
                  <a:srgbClr val="424456">
                    <a:lumMod val="90000"/>
                    <a:lumOff val="10000"/>
                  </a:srgbClr>
                </a:solidFill>
              </a:rPr>
              <a:pPr/>
              <a:t>5/27/2015</a:t>
            </a:fld>
            <a:endParaRPr lang="en-US" dirty="0">
              <a:solidFill>
                <a:srgbClr val="424456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24456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03451-E71F-4457-BE10-7C50B8C88570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182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274292" indent="-274292">
              <a:buFont typeface="Wingdings" panose="05000000000000000000" pitchFamily="2" charset="2"/>
              <a:buChar char="Ø"/>
              <a:defRPr/>
            </a:lvl1pPr>
          </a:lstStyle>
          <a:p>
            <a:pPr lvl="0"/>
            <a:r>
              <a:rPr lang="en-US" dirty="0" smtClean="0"/>
              <a:t> 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2E23A-F299-421F-95C0-E00C1CC25A60}" type="datetimeFigureOut">
              <a:rPr lang="en-US" smtClean="0">
                <a:solidFill>
                  <a:srgbClr val="424456">
                    <a:lumMod val="90000"/>
                    <a:lumOff val="10000"/>
                  </a:srgbClr>
                </a:solidFill>
              </a:rPr>
              <a:pPr/>
              <a:t>5/27/2015</a:t>
            </a:fld>
            <a:endParaRPr lang="en-US" dirty="0">
              <a:solidFill>
                <a:srgbClr val="424456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62003" y="4656583"/>
            <a:ext cx="2971797" cy="273844"/>
          </a:xfrm>
        </p:spPr>
        <p:txBody>
          <a:bodyPr/>
          <a:lstStyle/>
          <a:p>
            <a:endParaRPr lang="en-US" dirty="0">
              <a:solidFill>
                <a:srgbClr val="424456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03451-E71F-4457-BE10-7C50B8C88570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025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228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 defTabSz="914305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457451"/>
            <a:ext cx="7543800" cy="12573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3714750"/>
            <a:ext cx="6858000" cy="6858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15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5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6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2E23A-F299-421F-95C0-E00C1CC25A60}" type="datetimeFigureOut">
              <a:rPr lang="en-US" smtClean="0">
                <a:solidFill>
                  <a:srgbClr val="424456">
                    <a:lumMod val="90000"/>
                    <a:lumOff val="10000"/>
                  </a:srgbClr>
                </a:solidFill>
              </a:rPr>
              <a:pPr/>
              <a:t>5/27/2015</a:t>
            </a:fld>
            <a:endParaRPr lang="en-US" dirty="0">
              <a:solidFill>
                <a:srgbClr val="424456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24456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03451-E71F-4457-BE10-7C50B8C88570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7240" y="4629150"/>
            <a:ext cx="7543800" cy="2057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 defTabSz="914305"/>
            <a:endParaRPr lang="en-US" sz="1800" dirty="0">
              <a:solidFill>
                <a:prstClr val="white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199" y="4737129"/>
            <a:ext cx="1523999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4646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457201"/>
            <a:ext cx="3657600" cy="2825496"/>
          </a:xfrm>
        </p:spPr>
        <p:txBody>
          <a:bodyPr/>
          <a:lstStyle>
            <a:lvl1pPr marL="414726" indent="-414726">
              <a:buFont typeface="Wingdings" panose="05000000000000000000" pitchFamily="2" charset="2"/>
              <a:buChar char="Ø"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457201"/>
            <a:ext cx="3657600" cy="2825496"/>
          </a:xfrm>
        </p:spPr>
        <p:txBody>
          <a:bodyPr/>
          <a:lstStyle>
            <a:lvl1pPr marL="274292" indent="-274292">
              <a:buFont typeface="Wingdings" panose="05000000000000000000" pitchFamily="2" charset="2"/>
              <a:buChar char="Ø"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 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2E23A-F299-421F-95C0-E00C1CC25A60}" type="datetimeFigureOut">
              <a:rPr lang="en-US" smtClean="0">
                <a:solidFill>
                  <a:srgbClr val="424456">
                    <a:lumMod val="90000"/>
                    <a:lumOff val="10000"/>
                  </a:srgbClr>
                </a:solidFill>
              </a:rPr>
              <a:pPr/>
              <a:t>5/27/2015</a:t>
            </a:fld>
            <a:endParaRPr lang="en-US" dirty="0">
              <a:solidFill>
                <a:srgbClr val="424456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1" y="4705350"/>
            <a:ext cx="3048000" cy="273844"/>
          </a:xfrm>
        </p:spPr>
        <p:txBody>
          <a:bodyPr/>
          <a:lstStyle/>
          <a:p>
            <a:endParaRPr lang="en-US" dirty="0">
              <a:solidFill>
                <a:srgbClr val="424456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03451-E71F-4457-BE10-7C50B8C88570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161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457200"/>
            <a:ext cx="3657600" cy="47982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153" indent="0">
              <a:buNone/>
              <a:defRPr sz="2000" b="1"/>
            </a:lvl2pPr>
            <a:lvl3pPr marL="914305" indent="0">
              <a:buNone/>
              <a:defRPr sz="1800" b="1"/>
            </a:lvl3pPr>
            <a:lvl4pPr marL="1371458" indent="0">
              <a:buNone/>
              <a:defRPr sz="1600" b="1"/>
            </a:lvl4pPr>
            <a:lvl5pPr marL="1828610" indent="0">
              <a:buNone/>
              <a:defRPr sz="1600" b="1"/>
            </a:lvl5pPr>
            <a:lvl6pPr marL="2285763" indent="0">
              <a:buNone/>
              <a:defRPr sz="1600" b="1"/>
            </a:lvl6pPr>
            <a:lvl7pPr marL="2742915" indent="0">
              <a:buNone/>
              <a:defRPr sz="1600" b="1"/>
            </a:lvl7pPr>
            <a:lvl8pPr marL="3200068" indent="0">
              <a:buNone/>
              <a:defRPr sz="1600" b="1"/>
            </a:lvl8pPr>
            <a:lvl9pPr marL="365722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996948"/>
            <a:ext cx="3657600" cy="2286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457200"/>
            <a:ext cx="3657600" cy="47982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153" indent="0">
              <a:buNone/>
              <a:defRPr sz="2000" b="1"/>
            </a:lvl2pPr>
            <a:lvl3pPr marL="914305" indent="0">
              <a:buNone/>
              <a:defRPr sz="1800" b="1"/>
            </a:lvl3pPr>
            <a:lvl4pPr marL="1371458" indent="0">
              <a:buNone/>
              <a:defRPr sz="1600" b="1"/>
            </a:lvl4pPr>
            <a:lvl5pPr marL="1828610" indent="0">
              <a:buNone/>
              <a:defRPr sz="1600" b="1"/>
            </a:lvl5pPr>
            <a:lvl6pPr marL="2285763" indent="0">
              <a:buNone/>
              <a:defRPr sz="1600" b="1"/>
            </a:lvl6pPr>
            <a:lvl7pPr marL="2742915" indent="0">
              <a:buNone/>
              <a:defRPr sz="1600" b="1"/>
            </a:lvl7pPr>
            <a:lvl8pPr marL="3200068" indent="0">
              <a:buNone/>
              <a:defRPr sz="1600" b="1"/>
            </a:lvl8pPr>
            <a:lvl9pPr marL="365722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996948"/>
            <a:ext cx="3657600" cy="2286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2E23A-F299-421F-95C0-E00C1CC25A60}" type="datetimeFigureOut">
              <a:rPr lang="en-US" smtClean="0">
                <a:solidFill>
                  <a:srgbClr val="424456">
                    <a:lumMod val="90000"/>
                    <a:lumOff val="10000"/>
                  </a:srgbClr>
                </a:solidFill>
              </a:rPr>
              <a:pPr/>
              <a:t>5/27/2015</a:t>
            </a:fld>
            <a:endParaRPr lang="en-US" dirty="0">
              <a:solidFill>
                <a:srgbClr val="424456">
                  <a:lumMod val="90000"/>
                  <a:lumOff val="1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762003" y="4656583"/>
            <a:ext cx="2895597" cy="273844"/>
          </a:xfrm>
        </p:spPr>
        <p:txBody>
          <a:bodyPr/>
          <a:lstStyle/>
          <a:p>
            <a:endParaRPr lang="en-US" dirty="0">
              <a:solidFill>
                <a:srgbClr val="424456">
                  <a:lumMod val="90000"/>
                  <a:lumOff val="1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03451-E71F-4457-BE10-7C50B8C88570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937023"/>
            <a:ext cx="3657600" cy="11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937023"/>
            <a:ext cx="3657600" cy="11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0546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2E23A-F299-421F-95C0-E00C1CC25A60}" type="datetimeFigureOut">
              <a:rPr lang="en-US" smtClean="0">
                <a:solidFill>
                  <a:srgbClr val="424456">
                    <a:lumMod val="90000"/>
                    <a:lumOff val="10000"/>
                  </a:srgbClr>
                </a:solidFill>
              </a:rPr>
              <a:pPr/>
              <a:t>5/27/2015</a:t>
            </a:fld>
            <a:endParaRPr lang="en-US" dirty="0">
              <a:solidFill>
                <a:srgbClr val="424456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62001" y="4629150"/>
            <a:ext cx="2743200" cy="273844"/>
          </a:xfrm>
        </p:spPr>
        <p:txBody>
          <a:bodyPr/>
          <a:lstStyle/>
          <a:p>
            <a:endParaRPr lang="en-US" dirty="0">
              <a:solidFill>
                <a:srgbClr val="424456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03451-E71F-4457-BE10-7C50B8C88570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764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2E23A-F299-421F-95C0-E00C1CC25A60}" type="datetimeFigureOut">
              <a:rPr lang="en-US" smtClean="0">
                <a:solidFill>
                  <a:srgbClr val="424456">
                    <a:lumMod val="90000"/>
                    <a:lumOff val="10000"/>
                  </a:srgbClr>
                </a:solidFill>
              </a:rPr>
              <a:pPr/>
              <a:t>5/27/2015</a:t>
            </a:fld>
            <a:endParaRPr lang="en-US" dirty="0">
              <a:solidFill>
                <a:srgbClr val="424456">
                  <a:lumMod val="90000"/>
                  <a:lumOff val="1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62003" y="4656583"/>
            <a:ext cx="2895597" cy="273844"/>
          </a:xfrm>
        </p:spPr>
        <p:txBody>
          <a:bodyPr/>
          <a:lstStyle/>
          <a:p>
            <a:endParaRPr lang="en-US" dirty="0">
              <a:solidFill>
                <a:srgbClr val="424456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03451-E71F-4457-BE10-7C50B8C88570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435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429000"/>
            <a:ext cx="6784848" cy="120015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342902"/>
            <a:ext cx="4594934" cy="30860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5" y="342900"/>
            <a:ext cx="2673657" cy="30861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153" indent="0">
              <a:buNone/>
              <a:defRPr sz="1200"/>
            </a:lvl2pPr>
            <a:lvl3pPr marL="914305" indent="0">
              <a:buNone/>
              <a:defRPr sz="1000"/>
            </a:lvl3pPr>
            <a:lvl4pPr marL="1371458" indent="0">
              <a:buNone/>
              <a:defRPr sz="900"/>
            </a:lvl4pPr>
            <a:lvl5pPr marL="1828610" indent="0">
              <a:buNone/>
              <a:defRPr sz="900"/>
            </a:lvl5pPr>
            <a:lvl6pPr marL="2285763" indent="0">
              <a:buNone/>
              <a:defRPr sz="900"/>
            </a:lvl6pPr>
            <a:lvl7pPr marL="2742915" indent="0">
              <a:buNone/>
              <a:defRPr sz="900"/>
            </a:lvl7pPr>
            <a:lvl8pPr marL="3200068" indent="0">
              <a:buNone/>
              <a:defRPr sz="900"/>
            </a:lvl8pPr>
            <a:lvl9pPr marL="365722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2E23A-F299-421F-95C0-E00C1CC25A60}" type="datetimeFigureOut">
              <a:rPr lang="en-US" smtClean="0">
                <a:solidFill>
                  <a:srgbClr val="424456">
                    <a:lumMod val="90000"/>
                    <a:lumOff val="10000"/>
                  </a:srgbClr>
                </a:solidFill>
              </a:rPr>
              <a:pPr/>
              <a:t>5/27/2015</a:t>
            </a:fld>
            <a:endParaRPr lang="en-US" dirty="0">
              <a:solidFill>
                <a:srgbClr val="424456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24456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03451-E71F-4457-BE10-7C50B8C88570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2153445" y="1885752"/>
            <a:ext cx="28575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5057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3429000"/>
            <a:ext cx="6784848" cy="120015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342900"/>
            <a:ext cx="7543800" cy="21717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153" indent="0">
              <a:buNone/>
              <a:defRPr sz="2800"/>
            </a:lvl2pPr>
            <a:lvl3pPr marL="914305" indent="0">
              <a:buNone/>
              <a:defRPr sz="2400"/>
            </a:lvl3pPr>
            <a:lvl4pPr marL="1371458" indent="0">
              <a:buNone/>
              <a:defRPr sz="2000"/>
            </a:lvl4pPr>
            <a:lvl5pPr marL="1828610" indent="0">
              <a:buNone/>
              <a:defRPr sz="2000"/>
            </a:lvl5pPr>
            <a:lvl6pPr marL="2285763" indent="0">
              <a:buNone/>
              <a:defRPr sz="2000"/>
            </a:lvl6pPr>
            <a:lvl7pPr marL="2742915" indent="0">
              <a:buNone/>
              <a:defRPr sz="2000"/>
            </a:lvl7pPr>
            <a:lvl8pPr marL="3200068" indent="0">
              <a:buNone/>
              <a:defRPr sz="2000"/>
            </a:lvl8pPr>
            <a:lvl9pPr marL="365722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2628901"/>
            <a:ext cx="7391400" cy="603647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153" indent="0">
              <a:buNone/>
              <a:defRPr sz="1200"/>
            </a:lvl2pPr>
            <a:lvl3pPr marL="914305" indent="0">
              <a:buNone/>
              <a:defRPr sz="1000"/>
            </a:lvl3pPr>
            <a:lvl4pPr marL="1371458" indent="0">
              <a:buNone/>
              <a:defRPr sz="900"/>
            </a:lvl4pPr>
            <a:lvl5pPr marL="1828610" indent="0">
              <a:buNone/>
              <a:defRPr sz="900"/>
            </a:lvl5pPr>
            <a:lvl6pPr marL="2285763" indent="0">
              <a:buNone/>
              <a:defRPr sz="900"/>
            </a:lvl6pPr>
            <a:lvl7pPr marL="2742915" indent="0">
              <a:buNone/>
              <a:defRPr sz="900"/>
            </a:lvl7pPr>
            <a:lvl8pPr marL="3200068" indent="0">
              <a:buNone/>
              <a:defRPr sz="900"/>
            </a:lvl8pPr>
            <a:lvl9pPr marL="365722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2E23A-F299-421F-95C0-E00C1CC25A60}" type="datetimeFigureOut">
              <a:rPr lang="en-US" smtClean="0">
                <a:solidFill>
                  <a:srgbClr val="424456">
                    <a:lumMod val="90000"/>
                    <a:lumOff val="10000"/>
                  </a:srgbClr>
                </a:solidFill>
              </a:rPr>
              <a:pPr/>
              <a:t>5/27/2015</a:t>
            </a:fld>
            <a:endParaRPr lang="en-US" dirty="0">
              <a:solidFill>
                <a:srgbClr val="424456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24456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03451-E71F-4457-BE10-7C50B8C88570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149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3429000"/>
            <a:ext cx="6781800" cy="1200150"/>
          </a:xfrm>
          <a:prstGeom prst="rect">
            <a:avLst/>
          </a:prstGeom>
        </p:spPr>
        <p:txBody>
          <a:bodyPr vert="horz" lIns="91430" tIns="45715" rIns="91430" bIns="45715" rtlCol="0" anchor="b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514350"/>
            <a:ext cx="7543800" cy="2914650"/>
          </a:xfrm>
          <a:prstGeom prst="rect">
            <a:avLst/>
          </a:prstGeom>
        </p:spPr>
        <p:txBody>
          <a:bodyPr vert="horz" lIns="91430" tIns="45715" rIns="91430" bIns="45715" rtlCol="0" anchor="ctr" anchorCtr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4656583"/>
            <a:ext cx="2133600" cy="273844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pPr defTabSz="914305"/>
            <a:fld id="{52A2E23A-F299-421F-95C0-E00C1CC25A60}" type="datetimeFigureOut">
              <a:rPr lang="en-US" smtClean="0">
                <a:solidFill>
                  <a:srgbClr val="424456">
                    <a:lumMod val="90000"/>
                    <a:lumOff val="10000"/>
                  </a:srgbClr>
                </a:solidFill>
              </a:rPr>
              <a:pPr defTabSz="914305"/>
              <a:t>5/27/2015</a:t>
            </a:fld>
            <a:endParaRPr lang="en-US" dirty="0">
              <a:solidFill>
                <a:srgbClr val="424456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3" y="4656583"/>
            <a:ext cx="4873869" cy="273844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pPr defTabSz="914305"/>
            <a:endParaRPr lang="en-US" dirty="0">
              <a:solidFill>
                <a:srgbClr val="424456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4265677"/>
            <a:ext cx="762000" cy="273844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pPr defTabSz="914305"/>
            <a:fld id="{B9F03451-E71F-4457-BE10-7C50B8C88570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 defTabSz="914305"/>
              <a:t>‹#›</a:t>
            </a:fld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2857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 defTabSz="914305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77240" y="4629150"/>
            <a:ext cx="7543800" cy="2057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 defTabSz="914305"/>
            <a:endParaRPr lang="en-US" sz="1800" dirty="0">
              <a:solidFill>
                <a:prstClr val="white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4672502"/>
            <a:ext cx="140589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6915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305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414726" indent="-414726" algn="l" defTabSz="914305" rtl="0" eaLnBrk="1" latinLnBrk="0" hangingPunct="1">
        <a:spcBef>
          <a:spcPct val="20000"/>
        </a:spcBef>
        <a:buClr>
          <a:schemeClr val="accent1"/>
        </a:buClr>
        <a:buFont typeface="Wingdings" panose="05000000000000000000" pitchFamily="2" charset="2"/>
        <a:buChar char="Ø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298" indent="-274292" algn="l" defTabSz="914305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590" indent="-228577" algn="l" defTabSz="914305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2882" indent="-228577" algn="l" defTabSz="914305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458" indent="-228577" algn="l" defTabSz="914305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750" indent="-228577" algn="l" defTabSz="914305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755" indent="-228577" algn="l" defTabSz="914305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332" indent="-228577" algn="l" defTabSz="914305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624" indent="-228577" algn="l" defTabSz="914305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3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5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8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0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63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15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68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20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4.png"/><Relationship Id="rId7" Type="http://schemas.openxmlformats.org/officeDocument/2006/relationships/image" Target="../media/image2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5.png"/><Relationship Id="rId11" Type="http://schemas.openxmlformats.org/officeDocument/2006/relationships/image" Target="../media/image29.png"/><Relationship Id="rId5" Type="http://schemas.openxmlformats.org/officeDocument/2006/relationships/image" Target="../media/image17.png"/><Relationship Id="rId10" Type="http://schemas.openxmlformats.org/officeDocument/2006/relationships/image" Target="../media/image28.png"/><Relationship Id="rId4" Type="http://schemas.openxmlformats.org/officeDocument/2006/relationships/image" Target="../media/image16.png"/><Relationship Id="rId9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934670"/>
            <a:ext cx="8026320" cy="1555363"/>
          </a:xfrm>
        </p:spPr>
        <p:txBody>
          <a:bodyPr/>
          <a:lstStyle/>
          <a:p>
            <a:r>
              <a:rPr lang="en-US" sz="6000" dirty="0" err="1"/>
              <a:t>IoT</a:t>
            </a:r>
            <a:r>
              <a:rPr lang="en-US" sz="6000" dirty="0"/>
              <a:t> Implementation with Web Studio &amp; </a:t>
            </a:r>
            <a:r>
              <a:rPr lang="en-US" sz="6000" dirty="0" err="1"/>
              <a:t>TagWell</a:t>
            </a:r>
            <a:endParaRPr lang="en-US" sz="6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35015"/>
            <a:ext cx="4233837" cy="2034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51323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2724150"/>
            <a:ext cx="3505200" cy="1840220"/>
          </a:xfrm>
        </p:spPr>
      </p:pic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762000" y="590551"/>
            <a:ext cx="7772400" cy="2692146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Cloud Deployment Models</a:t>
            </a:r>
          </a:p>
          <a:p>
            <a:pPr lvl="1"/>
            <a:r>
              <a:rPr lang="en-US" sz="2200" dirty="0" smtClean="0"/>
              <a:t>Private – exclusive use by a single organization, on or off  premises</a:t>
            </a:r>
          </a:p>
          <a:p>
            <a:pPr lvl="1"/>
            <a:r>
              <a:rPr lang="en-US" sz="2200" dirty="0" smtClean="0"/>
              <a:t>Public – provisioned for open use by general public, on premises of cloud provider</a:t>
            </a:r>
          </a:p>
          <a:p>
            <a:pPr lvl="1"/>
            <a:r>
              <a:rPr lang="en-US" sz="2200" dirty="0" smtClean="0"/>
              <a:t>Hybrid – combination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2249310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638550"/>
            <a:ext cx="6781800" cy="990600"/>
          </a:xfrm>
        </p:spPr>
        <p:txBody>
          <a:bodyPr/>
          <a:lstStyle/>
          <a:p>
            <a:r>
              <a:rPr lang="en-US" dirty="0" smtClean="0"/>
              <a:t>Cloud 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14350"/>
            <a:ext cx="8001000" cy="3200401"/>
          </a:xfrm>
        </p:spPr>
        <p:txBody>
          <a:bodyPr>
            <a:noAutofit/>
          </a:bodyPr>
          <a:lstStyle/>
          <a:p>
            <a:r>
              <a:rPr lang="en-US" dirty="0" smtClean="0"/>
              <a:t>Cloud services include:</a:t>
            </a:r>
          </a:p>
          <a:p>
            <a:pPr lvl="1"/>
            <a:r>
              <a:rPr lang="en-US" dirty="0"/>
              <a:t>I</a:t>
            </a:r>
            <a:r>
              <a:rPr lang="en-US" dirty="0" smtClean="0"/>
              <a:t>nfrastructure (IT resources)</a:t>
            </a:r>
          </a:p>
          <a:p>
            <a:pPr lvl="1"/>
            <a:r>
              <a:rPr lang="en-US" dirty="0" smtClean="0"/>
              <a:t>Software applications that run in a thin client/web browser</a:t>
            </a:r>
          </a:p>
          <a:p>
            <a:pPr lvl="1"/>
            <a:r>
              <a:rPr lang="en-US" dirty="0" smtClean="0"/>
              <a:t>Software or tools that can be used to create applications</a:t>
            </a:r>
          </a:p>
          <a:p>
            <a:r>
              <a:rPr lang="en-US" dirty="0" smtClean="0"/>
              <a:t>Cloud services are typically subscription products, with fees based on usage</a:t>
            </a:r>
          </a:p>
        </p:txBody>
      </p:sp>
    </p:spTree>
    <p:extLst>
      <p:ext uri="{BB962C8B-B14F-4D97-AF65-F5344CB8AC3E}">
        <p14:creationId xmlns:p14="http://schemas.microsoft.com/office/powerpoint/2010/main" val="9927123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600" y="666750"/>
            <a:ext cx="7696200" cy="3048000"/>
          </a:xfrm>
        </p:spPr>
        <p:txBody>
          <a:bodyPr>
            <a:normAutofit/>
          </a:bodyPr>
          <a:lstStyle/>
          <a:p>
            <a:r>
              <a:rPr lang="en-US" dirty="0" smtClean="0"/>
              <a:t>Private Subnet</a:t>
            </a:r>
          </a:p>
          <a:p>
            <a:pPr lvl="1"/>
            <a:r>
              <a:rPr lang="en-US" dirty="0" smtClean="0"/>
              <a:t>Networked nodes grouped on a common segment with private IP addresses</a:t>
            </a:r>
            <a:r>
              <a:rPr lang="en-US" dirty="0"/>
              <a:t>. </a:t>
            </a:r>
            <a:r>
              <a:rPr lang="en-US" sz="1800" i="1" dirty="0"/>
              <a:t>Examples:</a:t>
            </a:r>
          </a:p>
          <a:p>
            <a:pPr lvl="2"/>
            <a:r>
              <a:rPr lang="en-US" sz="1800" dirty="0"/>
              <a:t>Computers in corporate offices</a:t>
            </a:r>
          </a:p>
          <a:p>
            <a:pPr lvl="2"/>
            <a:r>
              <a:rPr lang="en-US" sz="1800" dirty="0"/>
              <a:t>Cell phones</a:t>
            </a:r>
          </a:p>
          <a:p>
            <a:pPr lvl="2"/>
            <a:r>
              <a:rPr lang="en-US" sz="1800" dirty="0"/>
              <a:t>M2M </a:t>
            </a:r>
            <a:r>
              <a:rPr lang="en-US" sz="1800" dirty="0" smtClean="0"/>
              <a:t>nodes</a:t>
            </a:r>
            <a:endParaRPr lang="en-US" sz="2000" dirty="0" smtClean="0"/>
          </a:p>
          <a:p>
            <a:pPr lvl="1"/>
            <a:r>
              <a:rPr lang="en-US" dirty="0" smtClean="0"/>
              <a:t>Subnet nodes can talk to each other</a:t>
            </a:r>
          </a:p>
          <a:p>
            <a:pPr lvl="1"/>
            <a:r>
              <a:rPr lang="en-US" dirty="0" smtClean="0"/>
              <a:t>Private subnet nodes are protected from access by public subnet nodes, unless special techniques </a:t>
            </a:r>
            <a:r>
              <a:rPr lang="en-US" dirty="0"/>
              <a:t>are </a:t>
            </a:r>
            <a:r>
              <a:rPr lang="en-US" dirty="0" smtClean="0"/>
              <a:t>used</a:t>
            </a:r>
          </a:p>
          <a:p>
            <a:pPr lvl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022756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514350"/>
            <a:ext cx="7543800" cy="3276600"/>
          </a:xfrm>
        </p:spPr>
        <p:txBody>
          <a:bodyPr>
            <a:normAutofit/>
          </a:bodyPr>
          <a:lstStyle/>
          <a:p>
            <a:r>
              <a:rPr lang="en-US" dirty="0" smtClean="0"/>
              <a:t>Economic</a:t>
            </a:r>
          </a:p>
          <a:p>
            <a:pPr lvl="1"/>
            <a:r>
              <a:rPr lang="en-US" dirty="0" smtClean="0"/>
              <a:t>Reduces need for capital equipment</a:t>
            </a:r>
          </a:p>
          <a:p>
            <a:pPr lvl="1"/>
            <a:r>
              <a:rPr lang="en-US" dirty="0" smtClean="0"/>
              <a:t>Unlimited processing power/storage capability</a:t>
            </a:r>
          </a:p>
          <a:p>
            <a:pPr lvl="1"/>
            <a:r>
              <a:rPr lang="en-US" dirty="0" smtClean="0"/>
              <a:t>Built-in redundancy/disaster recovery</a:t>
            </a:r>
          </a:p>
          <a:p>
            <a:pPr lvl="1"/>
            <a:r>
              <a:rPr lang="en-US" dirty="0" smtClean="0"/>
              <a:t>Faster project development/deployment</a:t>
            </a:r>
          </a:p>
          <a:p>
            <a:r>
              <a:rPr lang="en-US" dirty="0" smtClean="0"/>
              <a:t>Better Accessibility / Reliability / Security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57913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tagwell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33350"/>
            <a:ext cx="4032700" cy="1866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01310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56361" y="3790950"/>
            <a:ext cx="6781800" cy="894778"/>
          </a:xfrm>
        </p:spPr>
        <p:txBody>
          <a:bodyPr/>
          <a:lstStyle/>
          <a:p>
            <a:r>
              <a:rPr lang="en-US" dirty="0" smtClean="0"/>
              <a:t>System Components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083" y="446088"/>
            <a:ext cx="3824517" cy="177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977959" y="2293632"/>
            <a:ext cx="3915669" cy="1314862"/>
          </a:xfrm>
          <a:prstGeom prst="rect">
            <a:avLst/>
          </a:prstGeom>
          <a:noFill/>
        </p:spPr>
        <p:txBody>
          <a:bodyPr wrap="square" lIns="82945" tIns="41473" rIns="82945" bIns="41473" rtlCol="0">
            <a:spAutoFit/>
          </a:bodyPr>
          <a:lstStyle/>
          <a:p>
            <a:r>
              <a:rPr lang="en-U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TagWell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– A public cloud service that provides bi-directional access to/from protected remotes via the internet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5500" y="2727286"/>
            <a:ext cx="4423680" cy="1007086"/>
          </a:xfrm>
          <a:prstGeom prst="rect">
            <a:avLst/>
          </a:prstGeom>
          <a:noFill/>
        </p:spPr>
        <p:txBody>
          <a:bodyPr wrap="square" lIns="82945" tIns="41473" rIns="82945" bIns="41473" rtlCol="0">
            <a:spAutoFit/>
          </a:bodyPr>
          <a:lstStyle/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SoftPLC Remote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– A device that can communicate to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TagWell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via a private subnet (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ie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 cellular) or public subnet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2298926" y="549779"/>
            <a:ext cx="898560" cy="1970126"/>
          </a:xfrm>
          <a:prstGeom prst="ellipse">
            <a:avLst/>
          </a:prstGeom>
          <a:solidFill>
            <a:srgbClr val="FF99FF">
              <a:alpha val="26667"/>
            </a:srgbClr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45" tIns="41473" rIns="82945" bIns="41473"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1884206" y="2361370"/>
            <a:ext cx="414720" cy="414764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3886200" y="1733550"/>
            <a:ext cx="1091760" cy="94502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567543" y="-18366"/>
            <a:ext cx="6003275" cy="329977"/>
          </a:xfrm>
          <a:prstGeom prst="rect">
            <a:avLst/>
          </a:prstGeom>
          <a:noFill/>
        </p:spPr>
        <p:txBody>
          <a:bodyPr wrap="none" lIns="82945" tIns="41473" rIns="82945" bIns="41473" rtlCol="0">
            <a:spAutoFit/>
          </a:bodyPr>
          <a:lstStyle/>
          <a:p>
            <a:r>
              <a:rPr lang="en-US" b="1" dirty="0" err="1" smtClean="0">
                <a:latin typeface="Arial Narrow" panose="020B0606020202030204" pitchFamily="34" charset="0"/>
              </a:rPr>
              <a:t>TagWell</a:t>
            </a:r>
            <a:r>
              <a:rPr lang="en-US" b="1" dirty="0" smtClean="0">
                <a:latin typeface="Arial Narrow" panose="020B0606020202030204" pitchFamily="34" charset="0"/>
              </a:rPr>
              <a:t> - solutions for </a:t>
            </a:r>
            <a:r>
              <a:rPr lang="en-US" b="1" dirty="0" err="1" smtClean="0">
                <a:latin typeface="Arial Narrow" panose="020B0606020202030204" pitchFamily="34" charset="0"/>
              </a:rPr>
              <a:t>IoT</a:t>
            </a:r>
            <a:r>
              <a:rPr lang="en-US" b="1" dirty="0" smtClean="0">
                <a:latin typeface="Arial Narrow" panose="020B0606020202030204" pitchFamily="34" charset="0"/>
              </a:rPr>
              <a:t> applications of all sizes, scopes and budgets</a:t>
            </a:r>
            <a:endParaRPr lang="en-US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71555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685800" y="3562350"/>
            <a:ext cx="6858000" cy="1066800"/>
          </a:xfrm>
        </p:spPr>
        <p:txBody>
          <a:bodyPr/>
          <a:lstStyle/>
          <a:p>
            <a:r>
              <a:rPr lang="en-US" dirty="0" smtClean="0"/>
              <a:t>SoftPLC</a:t>
            </a:r>
            <a:r>
              <a:rPr lang="en-US" sz="3200" baseline="84000" dirty="0" smtClean="0"/>
              <a:t>®</a:t>
            </a:r>
            <a:r>
              <a:rPr lang="en-US" dirty="0" smtClean="0"/>
              <a:t> Remotes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609600" y="514351"/>
            <a:ext cx="7315200" cy="3051638"/>
          </a:xfrm>
        </p:spPr>
        <p:txBody>
          <a:bodyPr>
            <a:noAutofit/>
          </a:bodyPr>
          <a:lstStyle/>
          <a:p>
            <a:r>
              <a:rPr lang="en-US" dirty="0" smtClean="0"/>
              <a:t>A SoftPLC</a:t>
            </a:r>
            <a:r>
              <a:rPr lang="en-US" sz="1600" baseline="30000" dirty="0" smtClean="0"/>
              <a:t>®</a:t>
            </a:r>
            <a:r>
              <a:rPr lang="en-US" dirty="0" smtClean="0"/>
              <a:t> is a low-cost PAC </a:t>
            </a:r>
            <a:r>
              <a:rPr lang="en-US" sz="1400" i="1" dirty="0"/>
              <a:t>(Programmable Automation Controller</a:t>
            </a:r>
            <a:r>
              <a:rPr lang="en-US" sz="1400" i="1" dirty="0" smtClean="0"/>
              <a:t>)</a:t>
            </a:r>
            <a:endParaRPr lang="en-US" sz="2000" dirty="0"/>
          </a:p>
          <a:p>
            <a:pPr lvl="1"/>
            <a:r>
              <a:rPr lang="en-US" dirty="0" err="1"/>
              <a:t>SoftPLC’s</a:t>
            </a:r>
            <a:r>
              <a:rPr lang="en-US" dirty="0"/>
              <a:t> can </a:t>
            </a:r>
            <a:r>
              <a:rPr lang="en-US" dirty="0" smtClean="0"/>
              <a:t>also be used as multi-protocol capable communication gateways </a:t>
            </a:r>
            <a:r>
              <a:rPr lang="en-US" dirty="0"/>
              <a:t>to </a:t>
            </a:r>
            <a:r>
              <a:rPr lang="en-US" dirty="0" smtClean="0"/>
              <a:t>other </a:t>
            </a:r>
            <a:r>
              <a:rPr lang="en-US" dirty="0"/>
              <a:t>control </a:t>
            </a:r>
            <a:r>
              <a:rPr lang="en-US" dirty="0" smtClean="0"/>
              <a:t>systems or devices</a:t>
            </a:r>
          </a:p>
          <a:p>
            <a:r>
              <a:rPr lang="en-US" dirty="0"/>
              <a:t>A SoftPLC </a:t>
            </a:r>
            <a:r>
              <a:rPr lang="en-US" dirty="0" smtClean="0"/>
              <a:t>Remote </a:t>
            </a:r>
            <a:r>
              <a:rPr lang="en-US" sz="1800" i="1" dirty="0" smtClean="0"/>
              <a:t>(</a:t>
            </a:r>
            <a:r>
              <a:rPr lang="en-US" sz="1800" i="1" dirty="0" err="1" smtClean="0"/>
              <a:t>eg</a:t>
            </a:r>
            <a:r>
              <a:rPr lang="en-US" sz="1800" i="1" dirty="0" smtClean="0"/>
              <a:t>: RTU)</a:t>
            </a:r>
            <a:r>
              <a:rPr lang="en-US" dirty="0" smtClean="0"/>
              <a:t> </a:t>
            </a:r>
            <a:r>
              <a:rPr lang="en-US" dirty="0"/>
              <a:t>is any </a:t>
            </a:r>
            <a:r>
              <a:rPr lang="en-US" dirty="0" smtClean="0"/>
              <a:t>SoftPLC </a:t>
            </a:r>
            <a:r>
              <a:rPr lang="en-US" dirty="0"/>
              <a:t>connected to </a:t>
            </a:r>
            <a:r>
              <a:rPr lang="en-US" dirty="0" err="1"/>
              <a:t>TagWell</a:t>
            </a:r>
            <a:r>
              <a:rPr lang="en-US" dirty="0"/>
              <a:t> via the </a:t>
            </a:r>
            <a:r>
              <a:rPr lang="en-US" dirty="0" smtClean="0"/>
              <a:t>Internet </a:t>
            </a:r>
            <a:endParaRPr lang="en-US" sz="20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3090292"/>
            <a:ext cx="1266112" cy="95683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0411" y="2273051"/>
            <a:ext cx="1307064" cy="67263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541771"/>
            <a:ext cx="990275" cy="1115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1894" y="3638550"/>
            <a:ext cx="1055043" cy="112376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67543" y="-18366"/>
            <a:ext cx="6003275" cy="329977"/>
          </a:xfrm>
          <a:prstGeom prst="rect">
            <a:avLst/>
          </a:prstGeom>
          <a:noFill/>
        </p:spPr>
        <p:txBody>
          <a:bodyPr wrap="none" lIns="82945" tIns="41473" rIns="82945" bIns="41473" rtlCol="0">
            <a:spAutoFit/>
          </a:bodyPr>
          <a:lstStyle/>
          <a:p>
            <a:r>
              <a:rPr lang="en-US" b="1" dirty="0" err="1" smtClean="0">
                <a:latin typeface="Arial Narrow" panose="020B0606020202030204" pitchFamily="34" charset="0"/>
              </a:rPr>
              <a:t>TagWell</a:t>
            </a:r>
            <a:r>
              <a:rPr lang="en-US" b="1" dirty="0" smtClean="0">
                <a:latin typeface="Arial Narrow" panose="020B0606020202030204" pitchFamily="34" charset="0"/>
              </a:rPr>
              <a:t> - solutions for </a:t>
            </a:r>
            <a:r>
              <a:rPr lang="en-US" b="1" dirty="0" err="1" smtClean="0">
                <a:latin typeface="Arial Narrow" panose="020B0606020202030204" pitchFamily="34" charset="0"/>
              </a:rPr>
              <a:t>IoT</a:t>
            </a:r>
            <a:r>
              <a:rPr lang="en-US" b="1" dirty="0" smtClean="0">
                <a:latin typeface="Arial Narrow" panose="020B0606020202030204" pitchFamily="34" charset="0"/>
              </a:rPr>
              <a:t> applications of all sizes, scopes and budgets</a:t>
            </a:r>
            <a:endParaRPr lang="en-US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84356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280" y="3139302"/>
            <a:ext cx="1279920" cy="609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62000" y="514351"/>
            <a:ext cx="7696200" cy="2472164"/>
          </a:xfrm>
        </p:spPr>
        <p:txBody>
          <a:bodyPr>
            <a:normAutofit/>
          </a:bodyPr>
          <a:lstStyle/>
          <a:p>
            <a:r>
              <a:rPr lang="en-US" dirty="0" smtClean="0"/>
              <a:t>All </a:t>
            </a:r>
            <a:r>
              <a:rPr lang="en-US" dirty="0" err="1" smtClean="0"/>
              <a:t>SoftPLC’s</a:t>
            </a:r>
            <a:r>
              <a:rPr lang="en-US" dirty="0" smtClean="0"/>
              <a:t> support </a:t>
            </a:r>
            <a:r>
              <a:rPr lang="en-US" dirty="0"/>
              <a:t>features </a:t>
            </a:r>
            <a:r>
              <a:rPr lang="en-US" dirty="0" smtClean="0"/>
              <a:t>that can eliminate the need for a fixed HMI at the remote location</a:t>
            </a:r>
          </a:p>
          <a:p>
            <a:pPr lvl="1"/>
            <a:r>
              <a:rPr lang="en-US" sz="2000" dirty="0"/>
              <a:t>Embedded web server,  email/text alarming, embedded firewall…</a:t>
            </a:r>
          </a:p>
          <a:p>
            <a:pPr lvl="1"/>
            <a:r>
              <a:rPr lang="en-US" sz="2000" dirty="0" smtClean="0"/>
              <a:t>Saves equipment cost, eliminates </a:t>
            </a:r>
            <a:r>
              <a:rPr lang="en-US" sz="2000" dirty="0"/>
              <a:t>hardware </a:t>
            </a:r>
            <a:r>
              <a:rPr lang="en-US" sz="2000" dirty="0" smtClean="0"/>
              <a:t>maintenance</a:t>
            </a:r>
          </a:p>
          <a:p>
            <a:r>
              <a:rPr lang="en-US" dirty="0" smtClean="0"/>
              <a:t>“Drive-by</a:t>
            </a:r>
            <a:r>
              <a:rPr lang="en-US" dirty="0"/>
              <a:t>” browser-based operator </a:t>
            </a:r>
            <a:r>
              <a:rPr lang="en-US" dirty="0" smtClean="0"/>
              <a:t>interfaces are possible </a:t>
            </a:r>
            <a:r>
              <a:rPr lang="en-US" sz="1800" i="1" dirty="0" smtClean="0"/>
              <a:t>(</a:t>
            </a:r>
            <a:r>
              <a:rPr lang="en-US" sz="1800" i="1" dirty="0" err="1" smtClean="0"/>
              <a:t>eg</a:t>
            </a:r>
            <a:r>
              <a:rPr lang="en-US" sz="1800" i="1" dirty="0" smtClean="0"/>
              <a:t>: using Wi-Fi or Bluetooth)</a:t>
            </a:r>
            <a:endParaRPr lang="en-US" sz="1800" i="1" dirty="0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760" y="3748486"/>
            <a:ext cx="869759" cy="673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1040" y="3090205"/>
            <a:ext cx="2357160" cy="1341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5" name="Picture 21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314327"/>
            <a:ext cx="43200" cy="132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2744061"/>
            <a:ext cx="1197717" cy="203378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67543" y="-18366"/>
            <a:ext cx="6003275" cy="329977"/>
          </a:xfrm>
          <a:prstGeom prst="rect">
            <a:avLst/>
          </a:prstGeom>
          <a:noFill/>
        </p:spPr>
        <p:txBody>
          <a:bodyPr wrap="none" lIns="82945" tIns="41473" rIns="82945" bIns="41473" rtlCol="0">
            <a:spAutoFit/>
          </a:bodyPr>
          <a:lstStyle/>
          <a:p>
            <a:r>
              <a:rPr lang="en-US" b="1" dirty="0" err="1" smtClean="0">
                <a:latin typeface="Arial Narrow" panose="020B0606020202030204" pitchFamily="34" charset="0"/>
              </a:rPr>
              <a:t>TagWell</a:t>
            </a:r>
            <a:r>
              <a:rPr lang="en-US" b="1" dirty="0" smtClean="0">
                <a:latin typeface="Arial Narrow" panose="020B0606020202030204" pitchFamily="34" charset="0"/>
              </a:rPr>
              <a:t> - solutions for </a:t>
            </a:r>
            <a:r>
              <a:rPr lang="en-US" b="1" dirty="0" err="1" smtClean="0">
                <a:latin typeface="Arial Narrow" panose="020B0606020202030204" pitchFamily="34" charset="0"/>
              </a:rPr>
              <a:t>IoT</a:t>
            </a:r>
            <a:r>
              <a:rPr lang="en-US" b="1" dirty="0" smtClean="0">
                <a:latin typeface="Arial Narrow" panose="020B0606020202030204" pitchFamily="34" charset="0"/>
              </a:rPr>
              <a:t> applications of all sizes, scopes and budgets</a:t>
            </a:r>
            <a:endParaRPr lang="en-US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29247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10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10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438150"/>
            <a:ext cx="8153400" cy="2438400"/>
          </a:xfrm>
        </p:spPr>
        <p:txBody>
          <a:bodyPr>
            <a:normAutofit/>
          </a:bodyPr>
          <a:lstStyle/>
          <a:p>
            <a:r>
              <a:rPr lang="en-US" dirty="0" err="1" smtClean="0"/>
              <a:t>TagWell</a:t>
            </a:r>
            <a:r>
              <a:rPr lang="en-US" dirty="0" smtClean="0"/>
              <a:t>™ provides:</a:t>
            </a:r>
          </a:p>
          <a:p>
            <a:pPr lvl="1"/>
            <a:r>
              <a:rPr lang="en-US" sz="2000" dirty="0" smtClean="0"/>
              <a:t>A secure bi-directional access path to “things” over the Internet</a:t>
            </a:r>
          </a:p>
          <a:p>
            <a:pPr lvl="1"/>
            <a:r>
              <a:rPr lang="en-US" sz="2000" dirty="0" smtClean="0"/>
              <a:t>An API that can be used to develop browser and web-based applications</a:t>
            </a:r>
            <a:endParaRPr lang="en-US" sz="2000" dirty="0"/>
          </a:p>
          <a:p>
            <a:pPr lvl="1"/>
            <a:r>
              <a:rPr lang="en-US" sz="2000" dirty="0" smtClean="0"/>
              <a:t>A cache for user-selected “interesting” data from Remotes</a:t>
            </a:r>
          </a:p>
          <a:p>
            <a:r>
              <a:rPr lang="en-US" dirty="0" err="1" smtClean="0"/>
              <a:t>TagWell</a:t>
            </a:r>
            <a:r>
              <a:rPr lang="en-US" dirty="0" smtClean="0"/>
              <a:t> optimizes data plans to reduce cost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67543" y="-18366"/>
            <a:ext cx="6003275" cy="329977"/>
          </a:xfrm>
          <a:prstGeom prst="rect">
            <a:avLst/>
          </a:prstGeom>
          <a:noFill/>
        </p:spPr>
        <p:txBody>
          <a:bodyPr wrap="none" lIns="82945" tIns="41473" rIns="82945" bIns="41473" rtlCol="0">
            <a:spAutoFit/>
          </a:bodyPr>
          <a:lstStyle/>
          <a:p>
            <a:r>
              <a:rPr lang="en-US" b="1" dirty="0" err="1" smtClean="0">
                <a:latin typeface="Arial Narrow" panose="020B0606020202030204" pitchFamily="34" charset="0"/>
              </a:rPr>
              <a:t>TagWell</a:t>
            </a:r>
            <a:r>
              <a:rPr lang="en-US" b="1" dirty="0" smtClean="0">
                <a:latin typeface="Arial Narrow" panose="020B0606020202030204" pitchFamily="34" charset="0"/>
              </a:rPr>
              <a:t> - solutions for </a:t>
            </a:r>
            <a:r>
              <a:rPr lang="en-US" b="1" dirty="0" err="1" smtClean="0">
                <a:latin typeface="Arial Narrow" panose="020B0606020202030204" pitchFamily="34" charset="0"/>
              </a:rPr>
              <a:t>IoT</a:t>
            </a:r>
            <a:r>
              <a:rPr lang="en-US" b="1" dirty="0" smtClean="0">
                <a:latin typeface="Arial Narrow" panose="020B0606020202030204" pitchFamily="34" charset="0"/>
              </a:rPr>
              <a:t> applications of all sizes, scopes and budgets</a:t>
            </a:r>
            <a:endParaRPr lang="en-US" b="1" dirty="0">
              <a:latin typeface="Arial Narrow" panose="020B060602020203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184433" y="2819622"/>
            <a:ext cx="6769493" cy="1726532"/>
            <a:chOff x="1184433" y="2819622"/>
            <a:chExt cx="6769493" cy="172653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4433" y="2819622"/>
              <a:ext cx="6769493" cy="1726532"/>
            </a:xfrm>
            <a:prstGeom prst="rect">
              <a:avLst/>
            </a:prstGeom>
          </p:spPr>
        </p:pic>
        <p:sp>
          <p:nvSpPr>
            <p:cNvPr id="2" name="Oval 1"/>
            <p:cNvSpPr/>
            <p:nvPr/>
          </p:nvSpPr>
          <p:spPr>
            <a:xfrm>
              <a:off x="5018314" y="3486150"/>
              <a:ext cx="1066800" cy="304800"/>
            </a:xfrm>
            <a:prstGeom prst="ellipse">
              <a:avLst/>
            </a:prstGeom>
            <a:noFill/>
            <a:ln w="317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904799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90550"/>
            <a:ext cx="7658160" cy="3810000"/>
          </a:xfrm>
        </p:spPr>
        <p:txBody>
          <a:bodyPr>
            <a:normAutofit/>
          </a:bodyPr>
          <a:lstStyle/>
          <a:p>
            <a:r>
              <a:rPr lang="en-US" dirty="0" err="1">
                <a:cs typeface="Arial" panose="020B0604020202020204" pitchFamily="34" charset="0"/>
              </a:rPr>
              <a:t>TagWell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smtClean="0">
                <a:cs typeface="Arial" panose="020B0604020202020204" pitchFamily="34" charset="0"/>
              </a:rPr>
              <a:t>has an SMTP server that SoftPLC Remotes can use to </a:t>
            </a:r>
            <a:r>
              <a:rPr lang="en-US" dirty="0">
                <a:cs typeface="Arial" panose="020B0604020202020204" pitchFamily="34" charset="0"/>
              </a:rPr>
              <a:t>send </a:t>
            </a:r>
            <a:r>
              <a:rPr lang="en-US" dirty="0" smtClean="0">
                <a:cs typeface="Arial" panose="020B0604020202020204" pitchFamily="34" charset="0"/>
              </a:rPr>
              <a:t>email or text messages </a:t>
            </a:r>
            <a:r>
              <a:rPr lang="en-US" sz="1800" i="1" dirty="0" smtClean="0">
                <a:cs typeface="Arial" panose="020B0604020202020204" pitchFamily="34" charset="0"/>
              </a:rPr>
              <a:t>(</a:t>
            </a:r>
            <a:r>
              <a:rPr lang="en-US" sz="1800" i="1" dirty="0" err="1" smtClean="0">
                <a:cs typeface="Arial" panose="020B0604020202020204" pitchFamily="34" charset="0"/>
              </a:rPr>
              <a:t>eg</a:t>
            </a:r>
            <a:r>
              <a:rPr lang="en-US" sz="1800" i="1" dirty="0" smtClean="0">
                <a:cs typeface="Arial" panose="020B0604020202020204" pitchFamily="34" charset="0"/>
              </a:rPr>
              <a:t>: alarms</a:t>
            </a:r>
            <a:r>
              <a:rPr lang="en-US" sz="1800" i="1" dirty="0">
                <a:cs typeface="Arial" panose="020B0604020202020204" pitchFamily="34" charset="0"/>
              </a:rPr>
              <a:t>, status </a:t>
            </a:r>
            <a:r>
              <a:rPr lang="en-US" sz="1800" i="1" dirty="0" smtClean="0">
                <a:cs typeface="Arial" panose="020B0604020202020204" pitchFamily="34" charset="0"/>
              </a:rPr>
              <a:t>or production reports)</a:t>
            </a:r>
            <a:endParaRPr lang="en-US" sz="1800" i="1" dirty="0">
              <a:cs typeface="Arial" panose="020B0604020202020204" pitchFamily="34" charset="0"/>
            </a:endParaRPr>
          </a:p>
          <a:p>
            <a:r>
              <a:rPr lang="en-US" dirty="0" err="1" smtClean="0">
                <a:cs typeface="Arial" panose="020B0604020202020204" pitchFamily="34" charset="0"/>
              </a:rPr>
              <a:t>TagWell</a:t>
            </a:r>
            <a:r>
              <a:rPr lang="en-US" dirty="0" smtClean="0">
                <a:cs typeface="Arial" panose="020B0604020202020204" pitchFamily="34" charset="0"/>
              </a:rPr>
              <a:t> data can </a:t>
            </a:r>
            <a:r>
              <a:rPr lang="en-US" dirty="0">
                <a:cs typeface="Arial" panose="020B0604020202020204" pitchFamily="34" charset="0"/>
              </a:rPr>
              <a:t>be accessed </a:t>
            </a:r>
            <a:r>
              <a:rPr lang="en-US" dirty="0" smtClean="0">
                <a:cs typeface="Arial" panose="020B0604020202020204" pitchFamily="34" charset="0"/>
              </a:rPr>
              <a:t>via password protected http</a:t>
            </a:r>
          </a:p>
          <a:p>
            <a:pPr lvl="1"/>
            <a:r>
              <a:rPr lang="en-US" dirty="0" smtClean="0">
                <a:cs typeface="Arial" panose="020B0604020202020204" pitchFamily="34" charset="0"/>
              </a:rPr>
              <a:t>A web browser can be used for user interface</a:t>
            </a:r>
          </a:p>
          <a:p>
            <a:pPr lvl="1"/>
            <a:r>
              <a:rPr lang="en-US" dirty="0" smtClean="0">
                <a:cs typeface="Arial" panose="020B0604020202020204" pitchFamily="34" charset="0"/>
              </a:rPr>
              <a:t>Web Studio via the </a:t>
            </a:r>
            <a:r>
              <a:rPr lang="en-US" dirty="0" err="1" smtClean="0">
                <a:cs typeface="Arial" panose="020B0604020202020204" pitchFamily="34" charset="0"/>
              </a:rPr>
              <a:t>TagWell</a:t>
            </a:r>
            <a:r>
              <a:rPr lang="en-US" dirty="0" smtClean="0">
                <a:cs typeface="Arial" panose="020B0604020202020204" pitchFamily="34" charset="0"/>
              </a:rPr>
              <a:t> driver</a:t>
            </a:r>
          </a:p>
          <a:p>
            <a:pPr lvl="1"/>
            <a:r>
              <a:rPr lang="en-US" dirty="0" smtClean="0">
                <a:cs typeface="Arial" panose="020B0604020202020204" pitchFamily="34" charset="0"/>
              </a:rPr>
              <a:t>User applications written using the </a:t>
            </a:r>
            <a:r>
              <a:rPr lang="en-US" dirty="0" err="1" smtClean="0">
                <a:cs typeface="Arial" panose="020B0604020202020204" pitchFamily="34" charset="0"/>
              </a:rPr>
              <a:t>TagWell</a:t>
            </a:r>
            <a:r>
              <a:rPr lang="en-US" dirty="0" smtClean="0">
                <a:cs typeface="Arial" panose="020B0604020202020204" pitchFamily="34" charset="0"/>
              </a:rPr>
              <a:t> API can communicate to databases, generate reports, and more</a:t>
            </a:r>
          </a:p>
          <a:p>
            <a:pPr lvl="2"/>
            <a:r>
              <a:rPr lang="en-US" dirty="0" smtClean="0">
                <a:cs typeface="Arial" panose="020B0604020202020204" pitchFamily="34" charset="0"/>
              </a:rPr>
              <a:t>SoftPLC Corp can host these custom applications in the cloud</a:t>
            </a:r>
          </a:p>
          <a:p>
            <a:pPr lvl="1"/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78427" y="-19050"/>
            <a:ext cx="6003275" cy="329977"/>
          </a:xfrm>
          <a:prstGeom prst="rect">
            <a:avLst/>
          </a:prstGeom>
          <a:noFill/>
        </p:spPr>
        <p:txBody>
          <a:bodyPr wrap="none" lIns="82945" tIns="41473" rIns="82945" bIns="41473" rtlCol="0">
            <a:spAutoFit/>
          </a:bodyPr>
          <a:lstStyle/>
          <a:p>
            <a:r>
              <a:rPr lang="en-US" b="1" dirty="0" err="1" smtClean="0">
                <a:latin typeface="Arial Narrow" panose="020B0606020202030204" pitchFamily="34" charset="0"/>
              </a:rPr>
              <a:t>TagWell</a:t>
            </a:r>
            <a:r>
              <a:rPr lang="en-US" b="1" dirty="0" smtClean="0">
                <a:latin typeface="Arial Narrow" panose="020B0606020202030204" pitchFamily="34" charset="0"/>
              </a:rPr>
              <a:t> - solutions for </a:t>
            </a:r>
            <a:r>
              <a:rPr lang="en-US" b="1" dirty="0" err="1" smtClean="0">
                <a:latin typeface="Arial Narrow" panose="020B0606020202030204" pitchFamily="34" charset="0"/>
              </a:rPr>
              <a:t>IoT</a:t>
            </a:r>
            <a:r>
              <a:rPr lang="en-US" b="1" dirty="0" smtClean="0">
                <a:latin typeface="Arial Narrow" panose="020B0606020202030204" pitchFamily="34" charset="0"/>
              </a:rPr>
              <a:t> applications of all sizes, scopes and budgets</a:t>
            </a:r>
            <a:endParaRPr lang="en-US" b="1" dirty="0">
              <a:latin typeface="Arial Narrow" panose="020B0606020202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5943" y="2190750"/>
            <a:ext cx="1230206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7437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SoftPLC </a:t>
            </a:r>
            <a:r>
              <a:rPr lang="en-US" dirty="0" err="1" smtClean="0"/>
              <a:t>COrporation</a:t>
            </a:r>
            <a:endParaRPr lang="en-US" dirty="0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990600" y="762000"/>
            <a:ext cx="7315200" cy="0"/>
          </a:xfrm>
          <a:prstGeom prst="straightConnector1">
            <a:avLst/>
          </a:prstGeom>
          <a:ln w="38100">
            <a:solidFill>
              <a:schemeClr val="accent3"/>
            </a:solidFill>
            <a:tailEnd type="triangle" w="lg" len="lg"/>
          </a:ln>
          <a:effectLst>
            <a:glow rad="101600">
              <a:schemeClr val="accent3">
                <a:lumMod val="20000"/>
                <a:lumOff val="80000"/>
                <a:alpha val="29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838200" y="304800"/>
            <a:ext cx="762000" cy="38100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dirty="0" smtClean="0"/>
              <a:t>1983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86000" y="304800"/>
            <a:ext cx="762000" cy="38100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dirty="0" smtClean="0"/>
              <a:t>1988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048000" y="304800"/>
            <a:ext cx="762000" cy="38100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dirty="0" smtClean="0"/>
              <a:t>1993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724400" y="304800"/>
            <a:ext cx="762000" cy="38100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dirty="0" smtClean="0"/>
              <a:t>2001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142911" y="304800"/>
            <a:ext cx="762000" cy="38100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dirty="0" smtClean="0"/>
              <a:t>2009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972979" y="1028700"/>
            <a:ext cx="492443" cy="8382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1000" dirty="0" smtClean="0">
                <a:latin typeface="Arial" pitchFamily="34" charset="0"/>
                <a:cs typeface="Arial" pitchFamily="34" charset="0"/>
              </a:rPr>
              <a:t>Tele-Denken formed</a:t>
            </a: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20779" y="1028700"/>
            <a:ext cx="492443" cy="8382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1000" dirty="0" smtClean="0">
                <a:latin typeface="Arial" pitchFamily="34" charset="0"/>
                <a:cs typeface="Arial" pitchFamily="34" charset="0"/>
              </a:rPr>
              <a:t>1st Release SoftPLC</a:t>
            </a: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24200" y="952500"/>
            <a:ext cx="492443" cy="9906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1000" dirty="0" smtClean="0">
                <a:latin typeface="Arial" pitchFamily="34" charset="0"/>
                <a:cs typeface="Arial" pitchFamily="34" charset="0"/>
              </a:rPr>
              <a:t>Name change  to SoftPLC</a:t>
            </a: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00600" y="914400"/>
            <a:ext cx="492443" cy="10668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1000" dirty="0" smtClean="0">
                <a:latin typeface="Arial" pitchFamily="34" charset="0"/>
                <a:cs typeface="Arial" pitchFamily="34" charset="0"/>
              </a:rPr>
              <a:t>Linux Version  SoftPLC</a:t>
            </a: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66022" y="914400"/>
            <a:ext cx="492443" cy="10668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1000" dirty="0" smtClean="0">
                <a:latin typeface="Arial" pitchFamily="34" charset="0"/>
                <a:cs typeface="Arial" pitchFamily="34" charset="0"/>
              </a:rPr>
              <a:t>SmartBoard released</a:t>
            </a: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486400" y="914400"/>
            <a:ext cx="492443" cy="10668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1000" dirty="0" smtClean="0">
                <a:latin typeface="Arial" pitchFamily="34" charset="0"/>
                <a:cs typeface="Arial" pitchFamily="34" charset="0"/>
              </a:rPr>
              <a:t>SoftPLC version of Web Studio</a:t>
            </a: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62400" y="914400"/>
            <a:ext cx="492443" cy="10668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1000" dirty="0" smtClean="0">
                <a:latin typeface="Arial" pitchFamily="34" charset="0"/>
                <a:cs typeface="Arial" pitchFamily="34" charset="0"/>
              </a:rPr>
              <a:t>Tealware I/O released</a:t>
            </a: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86200" y="304800"/>
            <a:ext cx="762000" cy="38100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dirty="0" smtClean="0"/>
              <a:t>1996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5410200" y="304800"/>
            <a:ext cx="762000" cy="38100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dirty="0" smtClean="0"/>
              <a:t>2007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524000" y="304800"/>
            <a:ext cx="762000" cy="38100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dirty="0" smtClean="0"/>
              <a:t>1985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658779" y="723900"/>
            <a:ext cx="492443" cy="13335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1000" dirty="0" smtClean="0">
                <a:latin typeface="Arial" pitchFamily="34" charset="0"/>
                <a:cs typeface="Arial" pitchFamily="34" charset="0"/>
              </a:rPr>
              <a:t>1st Release TOPDOC/</a:t>
            </a:r>
            <a:r>
              <a:rPr lang="en-US" sz="1000" dirty="0" err="1" smtClean="0">
                <a:latin typeface="Arial" pitchFamily="34" charset="0"/>
                <a:cs typeface="Arial" pitchFamily="34" charset="0"/>
              </a:rPr>
              <a:t>SoftWires</a:t>
            </a: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799422" y="304800"/>
            <a:ext cx="762000" cy="38100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dirty="0" smtClean="0"/>
              <a:t>2013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6875622" y="914400"/>
            <a:ext cx="492443" cy="10668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1000" dirty="0" err="1" smtClean="0">
                <a:latin typeface="Arial" pitchFamily="34" charset="0"/>
                <a:cs typeface="Arial" pitchFamily="34" charset="0"/>
              </a:rPr>
              <a:t>TagWell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 released</a:t>
            </a: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409022" y="304800"/>
            <a:ext cx="762000" cy="38100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dirty="0" smtClean="0"/>
              <a:t>2014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7532799" y="914400"/>
            <a:ext cx="492443" cy="10668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1000" dirty="0" smtClean="0">
                <a:latin typeface="Arial" pitchFamily="34" charset="0"/>
                <a:cs typeface="Arial" pitchFamily="34" charset="0"/>
              </a:rPr>
              <a:t>Micro SoftPLC released</a:t>
            </a: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16396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42950"/>
            <a:ext cx="7543800" cy="2971800"/>
          </a:xfrm>
        </p:spPr>
        <p:txBody>
          <a:bodyPr/>
          <a:lstStyle/>
          <a:p>
            <a:r>
              <a:rPr lang="en-US" dirty="0" err="1"/>
              <a:t>TagWell</a:t>
            </a:r>
            <a:r>
              <a:rPr lang="en-US" dirty="0"/>
              <a:t> provides inexpensive bi-directional access to remote assets from anywhere over the </a:t>
            </a:r>
            <a:r>
              <a:rPr lang="en-US" dirty="0" smtClean="0"/>
              <a:t>Internet</a:t>
            </a:r>
            <a:endParaRPr lang="en-US" dirty="0"/>
          </a:p>
          <a:p>
            <a:pPr lvl="1"/>
            <a:r>
              <a:rPr lang="en-US" dirty="0" err="1"/>
              <a:t>TagWell’s</a:t>
            </a:r>
            <a:r>
              <a:rPr lang="en-US" dirty="0"/>
              <a:t> design includes features that maximize delivery reliability and minimize communication </a:t>
            </a:r>
            <a:r>
              <a:rPr lang="en-US" dirty="0" smtClean="0"/>
              <a:t>costs</a:t>
            </a:r>
            <a:endParaRPr lang="en-US" dirty="0"/>
          </a:p>
          <a:p>
            <a:pPr lvl="1"/>
            <a:r>
              <a:rPr lang="en-US" dirty="0"/>
              <a:t>Intelligent SoftPLC Remotes </a:t>
            </a:r>
            <a:r>
              <a:rPr lang="en-US" dirty="0" smtClean="0"/>
              <a:t>further minimize </a:t>
            </a:r>
            <a:r>
              <a:rPr lang="en-US" dirty="0"/>
              <a:t>communication costs by sending </a:t>
            </a:r>
            <a:r>
              <a:rPr lang="en-US" dirty="0" smtClean="0"/>
              <a:t>data to </a:t>
            </a:r>
            <a:r>
              <a:rPr lang="en-US" dirty="0" err="1" smtClean="0"/>
              <a:t>TagWell</a:t>
            </a:r>
            <a:r>
              <a:rPr lang="en-US" dirty="0" smtClean="0"/>
              <a:t> only </a:t>
            </a:r>
            <a:r>
              <a:rPr lang="en-US" dirty="0"/>
              <a:t>upon </a:t>
            </a:r>
            <a:r>
              <a:rPr lang="en-US" dirty="0" smtClean="0"/>
              <a:t>user-determined events and/or on a </a:t>
            </a:r>
            <a:r>
              <a:rPr lang="en-US" dirty="0"/>
              <a:t>user-determined </a:t>
            </a:r>
            <a:r>
              <a:rPr lang="en-US" dirty="0" smtClean="0"/>
              <a:t>schedule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567543" y="-18366"/>
            <a:ext cx="6003275" cy="329977"/>
          </a:xfrm>
          <a:prstGeom prst="rect">
            <a:avLst/>
          </a:prstGeom>
          <a:noFill/>
        </p:spPr>
        <p:txBody>
          <a:bodyPr wrap="none" lIns="82945" tIns="41473" rIns="82945" bIns="41473" rtlCol="0">
            <a:spAutoFit/>
          </a:bodyPr>
          <a:lstStyle/>
          <a:p>
            <a:r>
              <a:rPr lang="en-US" b="1" dirty="0" err="1" smtClean="0">
                <a:latin typeface="Arial Narrow" panose="020B0606020202030204" pitchFamily="34" charset="0"/>
              </a:rPr>
              <a:t>TagWell</a:t>
            </a:r>
            <a:r>
              <a:rPr lang="en-US" b="1" dirty="0" smtClean="0">
                <a:latin typeface="Arial Narrow" panose="020B0606020202030204" pitchFamily="34" charset="0"/>
              </a:rPr>
              <a:t> - solutions for </a:t>
            </a:r>
            <a:r>
              <a:rPr lang="en-US" b="1" dirty="0" err="1" smtClean="0">
                <a:latin typeface="Arial Narrow" panose="020B0606020202030204" pitchFamily="34" charset="0"/>
              </a:rPr>
              <a:t>IoT</a:t>
            </a:r>
            <a:r>
              <a:rPr lang="en-US" b="1" dirty="0" smtClean="0">
                <a:latin typeface="Arial Narrow" panose="020B0606020202030204" pitchFamily="34" charset="0"/>
              </a:rPr>
              <a:t> applications of all sizes, scopes and budgets</a:t>
            </a:r>
            <a:endParaRPr lang="en-US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29247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studio + </a:t>
            </a:r>
            <a:r>
              <a:rPr lang="en-US" dirty="0" err="1" smtClean="0"/>
              <a:t>Tagwell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75671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Studio + </a:t>
            </a:r>
            <a:r>
              <a:rPr lang="en-US" dirty="0" err="1" smtClean="0"/>
              <a:t>TagWell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514350"/>
            <a:ext cx="7696200" cy="2914650"/>
          </a:xfrm>
        </p:spPr>
        <p:txBody>
          <a:bodyPr/>
          <a:lstStyle/>
          <a:p>
            <a:r>
              <a:rPr lang="en-US" dirty="0" smtClean="0"/>
              <a:t>Web Studio’s </a:t>
            </a:r>
            <a:r>
              <a:rPr lang="en-US" dirty="0" err="1" smtClean="0"/>
              <a:t>TagWell</a:t>
            </a:r>
            <a:r>
              <a:rPr lang="en-US" dirty="0" smtClean="0"/>
              <a:t> driver provides read/write access to SoftPLC Remotes on a private subnet</a:t>
            </a:r>
            <a:endParaRPr lang="en-US" dirty="0"/>
          </a:p>
          <a:p>
            <a:pPr lvl="1"/>
            <a:r>
              <a:rPr lang="en-US" dirty="0" smtClean="0"/>
              <a:t>Each Remote and its Tags are separately accessible via Driver Worksheets</a:t>
            </a:r>
          </a:p>
          <a:p>
            <a:r>
              <a:rPr lang="en-US" dirty="0" smtClean="0"/>
              <a:t>Using </a:t>
            </a:r>
            <a:r>
              <a:rPr lang="en-US" dirty="0" err="1" smtClean="0"/>
              <a:t>TagWell</a:t>
            </a:r>
            <a:r>
              <a:rPr lang="en-US" dirty="0" smtClean="0"/>
              <a:t> API and Web Studio scripting, additional functions possible </a:t>
            </a:r>
            <a:r>
              <a:rPr lang="en-US" sz="2000" i="1" dirty="0" smtClean="0"/>
              <a:t>(</a:t>
            </a:r>
            <a:r>
              <a:rPr lang="en-US" sz="2000" i="1" dirty="0" err="1" smtClean="0"/>
              <a:t>eg</a:t>
            </a:r>
            <a:r>
              <a:rPr lang="en-US" sz="2000" i="1" dirty="0" smtClean="0"/>
              <a:t>: file transfers)</a:t>
            </a:r>
          </a:p>
        </p:txBody>
      </p:sp>
    </p:spTree>
    <p:extLst>
      <p:ext uri="{BB962C8B-B14F-4D97-AF65-F5344CB8AC3E}">
        <p14:creationId xmlns:p14="http://schemas.microsoft.com/office/powerpoint/2010/main" val="36998882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1567543" y="-18366"/>
            <a:ext cx="6003275" cy="329977"/>
          </a:xfrm>
          <a:prstGeom prst="rect">
            <a:avLst/>
          </a:prstGeom>
          <a:noFill/>
        </p:spPr>
        <p:txBody>
          <a:bodyPr wrap="none" lIns="82945" tIns="41473" rIns="82945" bIns="41473" rtlCol="0">
            <a:spAutoFit/>
          </a:bodyPr>
          <a:lstStyle/>
          <a:p>
            <a:r>
              <a:rPr lang="en-US" b="1" dirty="0" err="1" smtClean="0">
                <a:latin typeface="Arial Narrow" panose="020B0606020202030204" pitchFamily="34" charset="0"/>
              </a:rPr>
              <a:t>TagWell</a:t>
            </a:r>
            <a:r>
              <a:rPr lang="en-US" b="1" dirty="0" smtClean="0">
                <a:latin typeface="Arial Narrow" panose="020B0606020202030204" pitchFamily="34" charset="0"/>
              </a:rPr>
              <a:t> - solutions for </a:t>
            </a:r>
            <a:r>
              <a:rPr lang="en-US" b="1" dirty="0" err="1" smtClean="0">
                <a:latin typeface="Arial Narrow" panose="020B0606020202030204" pitchFamily="34" charset="0"/>
              </a:rPr>
              <a:t>IoT</a:t>
            </a:r>
            <a:r>
              <a:rPr lang="en-US" b="1" dirty="0" smtClean="0">
                <a:latin typeface="Arial Narrow" panose="020B0606020202030204" pitchFamily="34" charset="0"/>
              </a:rPr>
              <a:t> applications of all sizes, scopes and budgets</a:t>
            </a:r>
            <a:endParaRPr lang="en-US" b="1" dirty="0">
              <a:latin typeface="Arial Narrow" panose="020B0606020202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Studio + </a:t>
            </a:r>
            <a:r>
              <a:rPr lang="en-US" dirty="0" err="1" smtClean="0"/>
              <a:t>TagWell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85800" y="742950"/>
            <a:ext cx="7772400" cy="2971800"/>
          </a:xfrm>
        </p:spPr>
        <p:txBody>
          <a:bodyPr/>
          <a:lstStyle/>
          <a:p>
            <a:r>
              <a:rPr lang="en-US" dirty="0" smtClean="0"/>
              <a:t>SCADA application benefits</a:t>
            </a:r>
          </a:p>
          <a:p>
            <a:pPr lvl="1"/>
            <a:r>
              <a:rPr lang="en-US" dirty="0" smtClean="0"/>
              <a:t>User customizable applications</a:t>
            </a:r>
            <a:r>
              <a:rPr lang="en-US" sz="1800" i="1" dirty="0" smtClean="0"/>
              <a:t> (vs. fixed/limited dashboards of many other cloud solutions)</a:t>
            </a:r>
          </a:p>
          <a:p>
            <a:pPr lvl="1"/>
            <a:r>
              <a:rPr lang="en-US" dirty="0" smtClean="0"/>
              <a:t>No limits – all Web Studio functions available</a:t>
            </a:r>
          </a:p>
          <a:p>
            <a:r>
              <a:rPr lang="en-US" dirty="0"/>
              <a:t>Communication benefits</a:t>
            </a:r>
          </a:p>
          <a:p>
            <a:pPr lvl="1"/>
            <a:r>
              <a:rPr lang="en-US" dirty="0"/>
              <a:t>Reduced </a:t>
            </a:r>
            <a:r>
              <a:rPr lang="en-US" dirty="0" smtClean="0"/>
              <a:t>cost </a:t>
            </a:r>
            <a:r>
              <a:rPr lang="en-US" sz="1800" i="1" dirty="0" smtClean="0"/>
              <a:t>(Application </a:t>
            </a:r>
            <a:r>
              <a:rPr lang="en-US" sz="1800" i="1" dirty="0"/>
              <a:t>design </a:t>
            </a:r>
            <a:r>
              <a:rPr lang="en-US" sz="1800" i="1" dirty="0" smtClean="0"/>
              <a:t>should </a:t>
            </a:r>
            <a:r>
              <a:rPr lang="en-US" sz="1800" i="1" dirty="0"/>
              <a:t>consider impact of “</a:t>
            </a:r>
            <a:r>
              <a:rPr lang="en-US" sz="1800" i="1" dirty="0" smtClean="0"/>
              <a:t>writes”)</a:t>
            </a:r>
            <a:endParaRPr lang="en-US" sz="1800" i="1" dirty="0"/>
          </a:p>
          <a:p>
            <a:pPr lvl="1"/>
            <a:r>
              <a:rPr lang="en-US" dirty="0"/>
              <a:t>Increased data update/throughput rates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76511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271" y="422241"/>
            <a:ext cx="6215547" cy="347842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3714750"/>
            <a:ext cx="7943695" cy="971550"/>
          </a:xfrm>
        </p:spPr>
        <p:txBody>
          <a:bodyPr/>
          <a:lstStyle/>
          <a:p>
            <a:r>
              <a:rPr lang="en-US" dirty="0" smtClean="0"/>
              <a:t>Configurations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67543" y="-18366"/>
            <a:ext cx="6003275" cy="329977"/>
          </a:xfrm>
          <a:prstGeom prst="rect">
            <a:avLst/>
          </a:prstGeom>
          <a:noFill/>
        </p:spPr>
        <p:txBody>
          <a:bodyPr wrap="none" lIns="82945" tIns="41473" rIns="82945" bIns="41473" rtlCol="0">
            <a:spAutoFit/>
          </a:bodyPr>
          <a:lstStyle/>
          <a:p>
            <a:r>
              <a:rPr lang="en-US" b="1" dirty="0" err="1" smtClean="0">
                <a:latin typeface="Arial Narrow" panose="020B0606020202030204" pitchFamily="34" charset="0"/>
              </a:rPr>
              <a:t>TagWell</a:t>
            </a:r>
            <a:r>
              <a:rPr lang="en-US" b="1" dirty="0" smtClean="0">
                <a:latin typeface="Arial Narrow" panose="020B0606020202030204" pitchFamily="34" charset="0"/>
              </a:rPr>
              <a:t> - solutions for </a:t>
            </a:r>
            <a:r>
              <a:rPr lang="en-US" b="1" dirty="0" err="1" smtClean="0">
                <a:latin typeface="Arial Narrow" panose="020B0606020202030204" pitchFamily="34" charset="0"/>
              </a:rPr>
              <a:t>IoT</a:t>
            </a:r>
            <a:r>
              <a:rPr lang="en-US" b="1" dirty="0" smtClean="0">
                <a:latin typeface="Arial Narrow" panose="020B0606020202030204" pitchFamily="34" charset="0"/>
              </a:rPr>
              <a:t> applications of all sizes, scopes and budgets</a:t>
            </a:r>
            <a:endParaRPr lang="en-US" b="1" dirty="0">
              <a:latin typeface="Arial Narrow" panose="020B0606020202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614" y="422241"/>
            <a:ext cx="6307962" cy="305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6717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1567543" y="-18366"/>
            <a:ext cx="6003275" cy="329977"/>
          </a:xfrm>
          <a:prstGeom prst="rect">
            <a:avLst/>
          </a:prstGeom>
          <a:noFill/>
        </p:spPr>
        <p:txBody>
          <a:bodyPr wrap="none" lIns="82945" tIns="41473" rIns="82945" bIns="41473" rtlCol="0">
            <a:spAutoFit/>
          </a:bodyPr>
          <a:lstStyle/>
          <a:p>
            <a:r>
              <a:rPr lang="en-US" b="1" dirty="0" err="1" smtClean="0">
                <a:latin typeface="Arial Narrow" panose="020B0606020202030204" pitchFamily="34" charset="0"/>
              </a:rPr>
              <a:t>TagWell</a:t>
            </a:r>
            <a:r>
              <a:rPr lang="en-US" b="1" dirty="0" smtClean="0">
                <a:latin typeface="Arial Narrow" panose="020B0606020202030204" pitchFamily="34" charset="0"/>
              </a:rPr>
              <a:t> - solutions for </a:t>
            </a:r>
            <a:r>
              <a:rPr lang="en-US" b="1" dirty="0" err="1" smtClean="0">
                <a:latin typeface="Arial Narrow" panose="020B0606020202030204" pitchFamily="34" charset="0"/>
              </a:rPr>
              <a:t>IoT</a:t>
            </a:r>
            <a:r>
              <a:rPr lang="en-US" b="1" dirty="0" smtClean="0">
                <a:latin typeface="Arial Narrow" panose="020B0606020202030204" pitchFamily="34" charset="0"/>
              </a:rPr>
              <a:t> applications of all sizes, scopes and budgets</a:t>
            </a:r>
            <a:endParaRPr lang="en-US" b="1" dirty="0">
              <a:latin typeface="Arial Narrow" panose="020B0606020202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429000"/>
            <a:ext cx="7543800" cy="1200150"/>
          </a:xfrm>
        </p:spPr>
        <p:txBody>
          <a:bodyPr/>
          <a:lstStyle/>
          <a:p>
            <a:r>
              <a:rPr lang="en-US" dirty="0" smtClean="0"/>
              <a:t>Cloud-based Web Studio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Running Web </a:t>
            </a:r>
            <a:r>
              <a:rPr lang="en-US" dirty="0"/>
              <a:t>Studio </a:t>
            </a:r>
            <a:r>
              <a:rPr lang="en-US" dirty="0" smtClean="0"/>
              <a:t>in the cloud</a:t>
            </a:r>
          </a:p>
          <a:p>
            <a:pPr lvl="1"/>
            <a:r>
              <a:rPr lang="en-US" dirty="0" smtClean="0"/>
              <a:t>Allows secure remote access to Web Studio applications</a:t>
            </a:r>
          </a:p>
          <a:p>
            <a:pPr lvl="1"/>
            <a:r>
              <a:rPr lang="en-US" dirty="0" smtClean="0"/>
              <a:t>Provides cloud-based infrastructure benefits</a:t>
            </a:r>
          </a:p>
          <a:p>
            <a:pPr lvl="1"/>
            <a:r>
              <a:rPr lang="en-US" dirty="0" smtClean="0"/>
              <a:t>SoftPLC Corp. can host installation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29247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399" y="3137150"/>
            <a:ext cx="1143952" cy="609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4700" y="495516"/>
            <a:ext cx="2927909" cy="1328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701" y="3752767"/>
            <a:ext cx="891713" cy="673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7481" y="3137150"/>
            <a:ext cx="1931218" cy="1341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301" y="505629"/>
            <a:ext cx="1291931" cy="2242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7069" y="458222"/>
            <a:ext cx="1137461" cy="1341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5" name="Picture 2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4459" y="3318609"/>
            <a:ext cx="45719" cy="123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7" name="Picture 23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96" t="44279" r="-2678" b="1716"/>
          <a:stretch/>
        </p:blipFill>
        <p:spPr bwMode="auto">
          <a:xfrm>
            <a:off x="3183090" y="1663798"/>
            <a:ext cx="731520" cy="822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Curved Connector 4"/>
          <p:cNvCxnSpPr/>
          <p:nvPr/>
        </p:nvCxnSpPr>
        <p:spPr>
          <a:xfrm flipV="1">
            <a:off x="2160351" y="2535991"/>
            <a:ext cx="1175040" cy="828031"/>
          </a:xfrm>
          <a:prstGeom prst="curvedConnector3">
            <a:avLst>
              <a:gd name="adj1" fmla="val 50000"/>
            </a:avLst>
          </a:prstGeom>
          <a:ln w="317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/>
        </p:nvGrpSpPr>
        <p:grpSpPr>
          <a:xfrm>
            <a:off x="4511581" y="1471162"/>
            <a:ext cx="2773439" cy="1503518"/>
            <a:chOff x="3647582" y="1586687"/>
            <a:chExt cx="2773439" cy="1503518"/>
          </a:xfrm>
        </p:grpSpPr>
        <p:pic>
          <p:nvPicPr>
            <p:cNvPr id="1044" name="Picture 20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7582" y="1586687"/>
              <a:ext cx="2773439" cy="1503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25671" y="1881981"/>
              <a:ext cx="984529" cy="984529"/>
            </a:xfrm>
            <a:prstGeom prst="rect">
              <a:avLst/>
            </a:prstGeom>
          </p:spPr>
        </p:pic>
      </p:grpSp>
      <p:pic>
        <p:nvPicPr>
          <p:cNvPr id="22" name="Picture 2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509" y="2920731"/>
            <a:ext cx="1042021" cy="1042021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567543" y="-18366"/>
            <a:ext cx="6003275" cy="329977"/>
          </a:xfrm>
          <a:prstGeom prst="rect">
            <a:avLst/>
          </a:prstGeom>
          <a:noFill/>
        </p:spPr>
        <p:txBody>
          <a:bodyPr wrap="none" lIns="82945" tIns="41473" rIns="82945" bIns="41473" rtlCol="0">
            <a:spAutoFit/>
          </a:bodyPr>
          <a:lstStyle/>
          <a:p>
            <a:r>
              <a:rPr lang="en-US" b="1" dirty="0" err="1" smtClean="0">
                <a:latin typeface="Arial Narrow" panose="020B0606020202030204" pitchFamily="34" charset="0"/>
              </a:rPr>
              <a:t>TagWell</a:t>
            </a:r>
            <a:r>
              <a:rPr lang="en-US" b="1" dirty="0" smtClean="0">
                <a:latin typeface="Arial Narrow" panose="020B0606020202030204" pitchFamily="34" charset="0"/>
              </a:rPr>
              <a:t> - solutions for </a:t>
            </a:r>
            <a:r>
              <a:rPr lang="en-US" b="1" dirty="0" err="1" smtClean="0">
                <a:latin typeface="Arial Narrow" panose="020B0606020202030204" pitchFamily="34" charset="0"/>
              </a:rPr>
              <a:t>IoT</a:t>
            </a:r>
            <a:r>
              <a:rPr lang="en-US" b="1" dirty="0" smtClean="0">
                <a:latin typeface="Arial Narrow" panose="020B0606020202030204" pitchFamily="34" charset="0"/>
              </a:rPr>
              <a:t> applications of all sizes, scopes and budgets</a:t>
            </a:r>
            <a:endParaRPr lang="en-US" b="1" dirty="0">
              <a:latin typeface="Arial Narrow" panose="020B0606020202030204" pitchFamily="34" charset="0"/>
            </a:endParaRPr>
          </a:p>
        </p:txBody>
      </p:sp>
      <p:pic>
        <p:nvPicPr>
          <p:cNvPr id="18" name="Picture 11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69" r="81061" b="33833"/>
          <a:stretch/>
        </p:blipFill>
        <p:spPr bwMode="auto">
          <a:xfrm rot="2700000">
            <a:off x="1984539" y="2312769"/>
            <a:ext cx="319889" cy="479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11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69" r="81061" b="33833"/>
          <a:stretch/>
        </p:blipFill>
        <p:spPr bwMode="auto">
          <a:xfrm rot="16200000">
            <a:off x="2221308" y="1199931"/>
            <a:ext cx="307293" cy="460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1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59221"/>
          <a:stretch/>
        </p:blipFill>
        <p:spPr bwMode="auto">
          <a:xfrm>
            <a:off x="189256" y="1062655"/>
            <a:ext cx="1291931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11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69" r="81061" b="33833"/>
          <a:stretch/>
        </p:blipFill>
        <p:spPr bwMode="auto">
          <a:xfrm rot="10800000">
            <a:off x="1167181" y="1519855"/>
            <a:ext cx="323279" cy="484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4511581" y="3973990"/>
            <a:ext cx="4022819" cy="603647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tx1"/>
                </a:solidFill>
                <a:latin typeface="+mj-lt"/>
              </a:rPr>
              <a:t>Application Example</a:t>
            </a:r>
            <a:endParaRPr lang="en-US" sz="3600" dirty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25" name="Curved Connector 24"/>
          <p:cNvCxnSpPr/>
          <p:nvPr/>
        </p:nvCxnSpPr>
        <p:spPr>
          <a:xfrm>
            <a:off x="2605425" y="1276754"/>
            <a:ext cx="679275" cy="522969"/>
          </a:xfrm>
          <a:prstGeom prst="curvedConnector3">
            <a:avLst>
              <a:gd name="adj1" fmla="val 50000"/>
            </a:avLst>
          </a:prstGeom>
          <a:ln w="317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37144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1567543" y="-18366"/>
            <a:ext cx="6003275" cy="329977"/>
          </a:xfrm>
          <a:prstGeom prst="rect">
            <a:avLst/>
          </a:prstGeom>
          <a:noFill/>
        </p:spPr>
        <p:txBody>
          <a:bodyPr wrap="none" lIns="82945" tIns="41473" rIns="82945" bIns="41473" rtlCol="0">
            <a:spAutoFit/>
          </a:bodyPr>
          <a:lstStyle/>
          <a:p>
            <a:r>
              <a:rPr lang="en-US" b="1" dirty="0" err="1" smtClean="0">
                <a:latin typeface="Arial Narrow" panose="020B0606020202030204" pitchFamily="34" charset="0"/>
              </a:rPr>
              <a:t>TagWell</a:t>
            </a:r>
            <a:r>
              <a:rPr lang="en-US" b="1" dirty="0" smtClean="0">
                <a:latin typeface="Arial Narrow" panose="020B0606020202030204" pitchFamily="34" charset="0"/>
              </a:rPr>
              <a:t> - solutions for </a:t>
            </a:r>
            <a:r>
              <a:rPr lang="en-US" b="1" dirty="0" err="1" smtClean="0">
                <a:latin typeface="Arial Narrow" panose="020B0606020202030204" pitchFamily="34" charset="0"/>
              </a:rPr>
              <a:t>IoT</a:t>
            </a:r>
            <a:r>
              <a:rPr lang="en-US" b="1" dirty="0" smtClean="0">
                <a:latin typeface="Arial Narrow" panose="020B0606020202030204" pitchFamily="34" charset="0"/>
              </a:rPr>
              <a:t> applications of all sizes, scopes and budgets</a:t>
            </a:r>
            <a:endParaRPr lang="en-US" b="1" dirty="0">
              <a:latin typeface="Arial Narrow" panose="020B0606020202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Optimal Solution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SoftPLC, </a:t>
            </a:r>
            <a:r>
              <a:rPr lang="en-US" dirty="0" err="1"/>
              <a:t>TagWell</a:t>
            </a:r>
            <a:r>
              <a:rPr lang="en-US" dirty="0"/>
              <a:t> and Web Studio make </a:t>
            </a:r>
            <a:r>
              <a:rPr lang="en-US" dirty="0" err="1"/>
              <a:t>IoT</a:t>
            </a:r>
            <a:r>
              <a:rPr lang="en-US" dirty="0"/>
              <a:t> </a:t>
            </a:r>
            <a:r>
              <a:rPr lang="en-US" dirty="0" smtClean="0"/>
              <a:t>low cost &amp; nearly effortless</a:t>
            </a:r>
          </a:p>
          <a:p>
            <a:pPr lvl="1"/>
            <a:r>
              <a:rPr lang="en-US" dirty="0" smtClean="0"/>
              <a:t>Low cost, flexible, powerful Remotes</a:t>
            </a:r>
          </a:p>
          <a:p>
            <a:pPr lvl="1"/>
            <a:r>
              <a:rPr lang="en-US" dirty="0" smtClean="0"/>
              <a:t>Optimized remote communications</a:t>
            </a:r>
            <a:endParaRPr lang="en-US" dirty="0"/>
          </a:p>
          <a:p>
            <a:r>
              <a:rPr lang="en-US" dirty="0"/>
              <a:t>Meet your remote control &amp; monitoring, data logging &amp; asset management for applications of all sizes and scopes!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26355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more info….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4294967295"/>
          </p:nvPr>
        </p:nvSpPr>
        <p:spPr>
          <a:xfrm>
            <a:off x="685800" y="1428750"/>
            <a:ext cx="7620000" cy="23622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http://softplc.com</a:t>
            </a:r>
          </a:p>
          <a:p>
            <a:pPr marL="0" indent="0" algn="ctr">
              <a:buNone/>
            </a:pPr>
            <a:endParaRPr lang="en-US" sz="1600" dirty="0" smtClean="0"/>
          </a:p>
          <a:p>
            <a:pPr marL="0" indent="0" algn="ctr">
              <a:buNone/>
            </a:pPr>
            <a:r>
              <a:rPr lang="en-US" dirty="0" smtClean="0"/>
              <a:t>info@softplc.com</a:t>
            </a:r>
          </a:p>
          <a:p>
            <a:pPr marL="0" indent="0" algn="ctr">
              <a:buNone/>
            </a:pPr>
            <a:endParaRPr lang="en-US" sz="1600" dirty="0" smtClean="0"/>
          </a:p>
          <a:p>
            <a:pPr marL="0" indent="0" algn="ctr">
              <a:buNone/>
            </a:pPr>
            <a:r>
              <a:rPr lang="en-US" dirty="0" smtClean="0"/>
              <a:t>1-800-SoftPLC or 512-264-8390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671" y="438150"/>
            <a:ext cx="4422657" cy="1164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9152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SoftPLC Corp.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Founded in 1983 as Tele-Denken Resources, Inc.</a:t>
            </a:r>
          </a:p>
          <a:p>
            <a:pPr lvl="1"/>
            <a:r>
              <a:rPr lang="en-US" dirty="0" smtClean="0"/>
              <a:t>Privately held </a:t>
            </a:r>
            <a:r>
              <a:rPr lang="en-US" dirty="0"/>
              <a:t>Texas Corporation</a:t>
            </a:r>
          </a:p>
          <a:p>
            <a:pPr lvl="1"/>
            <a:r>
              <a:rPr lang="en-US" dirty="0"/>
              <a:t>US classified as small, woman-owned </a:t>
            </a:r>
            <a:r>
              <a:rPr lang="en-US" dirty="0" smtClean="0"/>
              <a:t>business</a:t>
            </a:r>
          </a:p>
          <a:p>
            <a:r>
              <a:rPr lang="en-US" dirty="0"/>
              <a:t>Focused on industrial automation products</a:t>
            </a:r>
          </a:p>
          <a:p>
            <a:pPr lvl="1"/>
            <a:r>
              <a:rPr lang="en-US" dirty="0"/>
              <a:t>Experts in embedded &amp; communications software </a:t>
            </a:r>
            <a:r>
              <a:rPr lang="en-US" sz="1800" i="1" dirty="0"/>
              <a:t>(e.g.: I/O drivers, networking, operating systems</a:t>
            </a:r>
            <a:r>
              <a:rPr lang="en-US" sz="1800" i="1" dirty="0" smtClean="0"/>
              <a:t>)</a:t>
            </a:r>
            <a:endParaRPr lang="en-US" sz="1800" i="1" dirty="0"/>
          </a:p>
        </p:txBody>
      </p:sp>
    </p:spTree>
    <p:extLst>
      <p:ext uri="{BB962C8B-B14F-4D97-AF65-F5344CB8AC3E}">
        <p14:creationId xmlns:p14="http://schemas.microsoft.com/office/powerpoint/2010/main" val="36208092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SoftPLC Strengths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514350"/>
            <a:ext cx="8001000" cy="3124200"/>
          </a:xfrm>
        </p:spPr>
        <p:txBody>
          <a:bodyPr/>
          <a:lstStyle/>
          <a:p>
            <a:r>
              <a:rPr lang="en-US" dirty="0"/>
              <a:t>Inventors &amp; Innovators</a:t>
            </a:r>
          </a:p>
          <a:p>
            <a:pPr lvl="1"/>
            <a:r>
              <a:rPr lang="en-US" dirty="0"/>
              <a:t>Many industry first software features/functions</a:t>
            </a:r>
          </a:p>
          <a:p>
            <a:pPr lvl="1"/>
            <a:r>
              <a:rPr lang="en-US" dirty="0"/>
              <a:t>Embrace &amp; provide open architecture technologies</a:t>
            </a:r>
          </a:p>
          <a:p>
            <a:pPr lvl="1"/>
            <a:r>
              <a:rPr lang="en-US" dirty="0"/>
              <a:t>Apply computer technologies to industrial automation </a:t>
            </a:r>
            <a:r>
              <a:rPr lang="en-US" dirty="0" smtClean="0"/>
              <a:t>market</a:t>
            </a:r>
          </a:p>
          <a:p>
            <a:r>
              <a:rPr lang="en-US" dirty="0"/>
              <a:t>Customer </a:t>
            </a:r>
            <a:r>
              <a:rPr lang="en-US" dirty="0" smtClean="0"/>
              <a:t>driven</a:t>
            </a:r>
            <a:endParaRPr lang="en-US" dirty="0"/>
          </a:p>
          <a:p>
            <a:pPr lvl="1"/>
            <a:r>
              <a:rPr lang="en-US" dirty="0"/>
              <a:t>Treasure customer feedback</a:t>
            </a:r>
          </a:p>
          <a:p>
            <a:pPr lvl="1"/>
            <a:r>
              <a:rPr lang="en-US" dirty="0"/>
              <a:t>React quickly to customer requests</a:t>
            </a:r>
          </a:p>
          <a:p>
            <a:pPr lvl="1"/>
            <a:r>
              <a:rPr lang="en-US" dirty="0"/>
              <a:t>No support case numbers, direct contact with </a:t>
            </a:r>
            <a:r>
              <a:rPr lang="en-US" dirty="0" smtClean="0"/>
              <a:t>engineers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2731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Core SoftPLC Products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SoftPLC® </a:t>
            </a:r>
            <a:r>
              <a:rPr lang="en-US" dirty="0"/>
              <a:t>PAC’s</a:t>
            </a:r>
            <a:r>
              <a:rPr lang="en-US" sz="1800" dirty="0"/>
              <a:t> </a:t>
            </a:r>
            <a:r>
              <a:rPr lang="en-US" sz="1800" i="1" dirty="0"/>
              <a:t>(Programmable Automation Controllers</a:t>
            </a:r>
            <a:r>
              <a:rPr lang="en-US" sz="1800" i="1" dirty="0" smtClean="0"/>
              <a:t>)</a:t>
            </a:r>
          </a:p>
          <a:p>
            <a:pPr lvl="1"/>
            <a:r>
              <a:rPr lang="en-US" dirty="0" smtClean="0"/>
              <a:t>Range of hardware models</a:t>
            </a:r>
          </a:p>
          <a:p>
            <a:pPr lvl="1"/>
            <a:r>
              <a:rPr lang="en-US" dirty="0" smtClean="0"/>
              <a:t>All have same firmware</a:t>
            </a:r>
          </a:p>
          <a:p>
            <a:r>
              <a:rPr lang="en-US" dirty="0" smtClean="0"/>
              <a:t>Gateways</a:t>
            </a:r>
            <a:r>
              <a:rPr lang="en-US" sz="1800" i="1" dirty="0" smtClean="0"/>
              <a:t> (Protocol Converters)</a:t>
            </a:r>
          </a:p>
          <a:p>
            <a:r>
              <a:rPr lang="en-US" dirty="0" err="1" smtClean="0"/>
              <a:t>TagWell</a:t>
            </a:r>
            <a:r>
              <a:rPr lang="en-US" dirty="0" smtClean="0"/>
              <a:t>™ </a:t>
            </a:r>
            <a:r>
              <a:rPr lang="en-US" sz="1800" i="1" dirty="0" smtClean="0"/>
              <a:t>(Remote Management Platform)</a:t>
            </a:r>
          </a:p>
          <a:p>
            <a:r>
              <a:rPr lang="en-US" dirty="0" smtClean="0"/>
              <a:t>Web Studio HMI’s &amp; SCADA software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110" y="1962150"/>
            <a:ext cx="1767054" cy="1435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799" y="3633164"/>
            <a:ext cx="1919675" cy="1281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666750"/>
            <a:ext cx="914400" cy="915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3803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934670"/>
            <a:ext cx="8026320" cy="1555363"/>
          </a:xfrm>
        </p:spPr>
        <p:txBody>
          <a:bodyPr/>
          <a:lstStyle/>
          <a:p>
            <a:r>
              <a:rPr lang="en-US" sz="6000" dirty="0" err="1"/>
              <a:t>IoT</a:t>
            </a:r>
            <a:r>
              <a:rPr lang="en-US" sz="6000" dirty="0"/>
              <a:t> Implementation with Web Studio &amp; </a:t>
            </a:r>
            <a:r>
              <a:rPr lang="en-US" sz="6000" dirty="0" err="1"/>
              <a:t>TagWell</a:t>
            </a:r>
            <a:endParaRPr lang="en-US" sz="6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35015"/>
            <a:ext cx="4233837" cy="2034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1762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7542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2000" y="3638550"/>
            <a:ext cx="6781800" cy="990600"/>
          </a:xfrm>
        </p:spPr>
        <p:txBody>
          <a:bodyPr/>
          <a:lstStyle/>
          <a:p>
            <a:r>
              <a:rPr lang="en-US" dirty="0" smtClean="0"/>
              <a:t>Definitions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62000" y="514350"/>
            <a:ext cx="7924800" cy="3124200"/>
          </a:xfrm>
        </p:spPr>
        <p:txBody>
          <a:bodyPr>
            <a:normAutofit/>
          </a:bodyPr>
          <a:lstStyle/>
          <a:p>
            <a:r>
              <a:rPr lang="en-US" dirty="0"/>
              <a:t>M2M – Machine to Machine</a:t>
            </a:r>
          </a:p>
          <a:p>
            <a:pPr lvl="1"/>
            <a:r>
              <a:rPr lang="en-US" dirty="0"/>
              <a:t>Wireless and wired systems communicating with other devices</a:t>
            </a:r>
          </a:p>
          <a:p>
            <a:r>
              <a:rPr lang="en-US" dirty="0" err="1" smtClean="0"/>
              <a:t>IoT</a:t>
            </a:r>
            <a:r>
              <a:rPr lang="en-US" dirty="0" smtClean="0"/>
              <a:t> – Internet of Things</a:t>
            </a:r>
          </a:p>
          <a:p>
            <a:pPr lvl="1"/>
            <a:r>
              <a:rPr lang="en-US" dirty="0" smtClean="0"/>
              <a:t>Internet </a:t>
            </a:r>
            <a:r>
              <a:rPr lang="en-US" dirty="0"/>
              <a:t>enabled </a:t>
            </a:r>
            <a:r>
              <a:rPr lang="en-US" dirty="0" smtClean="0"/>
              <a:t>objects </a:t>
            </a:r>
            <a:r>
              <a:rPr lang="en-US" dirty="0"/>
              <a:t>that can network </a:t>
            </a:r>
            <a:r>
              <a:rPr lang="en-US" dirty="0" smtClean="0"/>
              <a:t>and </a:t>
            </a:r>
            <a:r>
              <a:rPr lang="en-US" dirty="0"/>
              <a:t>communicate with each other </a:t>
            </a:r>
            <a:r>
              <a:rPr lang="en-US" dirty="0" smtClean="0"/>
              <a:t>&amp; </a:t>
            </a:r>
            <a:r>
              <a:rPr lang="en-US" dirty="0"/>
              <a:t>with other web-enabled </a:t>
            </a:r>
            <a:r>
              <a:rPr lang="en-US" dirty="0" smtClean="0"/>
              <a:t>gadgets</a:t>
            </a:r>
          </a:p>
          <a:p>
            <a:pPr lvl="1"/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9334557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Cloud</a:t>
            </a:r>
          </a:p>
          <a:p>
            <a:pPr lvl="1"/>
            <a:r>
              <a:rPr lang="en-US" dirty="0" smtClean="0"/>
              <a:t>The Internet - a network of servers, clients and routers</a:t>
            </a:r>
          </a:p>
          <a:p>
            <a:r>
              <a:rPr lang="en-US" dirty="0" smtClean="0"/>
              <a:t>Cloud Computing</a:t>
            </a:r>
          </a:p>
          <a:p>
            <a:pPr lvl="1"/>
            <a:r>
              <a:rPr lang="en-US" dirty="0" smtClean="0"/>
              <a:t>Application </a:t>
            </a:r>
            <a:r>
              <a:rPr lang="en-US" dirty="0"/>
              <a:t>systems which are executed within the </a:t>
            </a:r>
            <a:r>
              <a:rPr lang="en-US" dirty="0" smtClean="0"/>
              <a:t>cloud</a:t>
            </a:r>
          </a:p>
          <a:p>
            <a:pPr lvl="1"/>
            <a:r>
              <a:rPr lang="en-US" dirty="0" smtClean="0"/>
              <a:t>On-demand self-service access/resources</a:t>
            </a:r>
          </a:p>
          <a:p>
            <a:pPr lvl="1"/>
            <a:r>
              <a:rPr lang="en-US" dirty="0" smtClean="0"/>
              <a:t>Location independent</a:t>
            </a:r>
          </a:p>
          <a:p>
            <a:pPr lvl="1"/>
            <a:r>
              <a:rPr lang="en-US" dirty="0" smtClean="0"/>
              <a:t>Resource allocation elasticity based on demand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43257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Custom 1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438086"/>
      </a:accent1>
      <a:accent2>
        <a:srgbClr val="83BBC1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2656</TotalTime>
  <Words>1028</Words>
  <Application>Microsoft Office PowerPoint</Application>
  <PresentationFormat>On-screen Show (16:9)</PresentationFormat>
  <Paragraphs>152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NewsPrint</vt:lpstr>
      <vt:lpstr>IoT Implementation with Web Studio &amp; TagWell</vt:lpstr>
      <vt:lpstr>SoftPLC COrporation</vt:lpstr>
      <vt:lpstr>About SoftPLC Corp.</vt:lpstr>
      <vt:lpstr>SoftPLC Strengths</vt:lpstr>
      <vt:lpstr>Core SoftPLC Products</vt:lpstr>
      <vt:lpstr>IoT Implementation with Web Studio &amp; TagWell</vt:lpstr>
      <vt:lpstr>Definitions</vt:lpstr>
      <vt:lpstr>Definitions</vt:lpstr>
      <vt:lpstr>Definitions</vt:lpstr>
      <vt:lpstr>Definitions</vt:lpstr>
      <vt:lpstr>Cloud Services</vt:lpstr>
      <vt:lpstr>Definitions</vt:lpstr>
      <vt:lpstr>Benefits</vt:lpstr>
      <vt:lpstr>tagwell</vt:lpstr>
      <vt:lpstr>System Components</vt:lpstr>
      <vt:lpstr>SoftPLC® Remotes</vt:lpstr>
      <vt:lpstr>PowerPoint Presentation</vt:lpstr>
      <vt:lpstr>PowerPoint Presentation</vt:lpstr>
      <vt:lpstr>PowerPoint Presentation</vt:lpstr>
      <vt:lpstr>PowerPoint Presentation</vt:lpstr>
      <vt:lpstr>Web studio + Tagwell</vt:lpstr>
      <vt:lpstr>Web Studio + TagWell</vt:lpstr>
      <vt:lpstr>Web Studio + TagWell</vt:lpstr>
      <vt:lpstr>Configurations</vt:lpstr>
      <vt:lpstr>Cloud-based Web Studio</vt:lpstr>
      <vt:lpstr>PowerPoint Presentation</vt:lpstr>
      <vt:lpstr>An Optimal Solution</vt:lpstr>
      <vt:lpstr>For more info….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Smart RTU</dc:title>
  <dc:creator>Cindy Hollenbeck</dc:creator>
  <cp:lastModifiedBy>Cindy Hollenbeck</cp:lastModifiedBy>
  <cp:revision>177</cp:revision>
  <cp:lastPrinted>2015-05-20T13:52:32Z</cp:lastPrinted>
  <dcterms:created xsi:type="dcterms:W3CDTF">2013-06-10T15:00:47Z</dcterms:created>
  <dcterms:modified xsi:type="dcterms:W3CDTF">2015-05-27T19:52:57Z</dcterms:modified>
</cp:coreProperties>
</file>